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8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9" r:id="rId21"/>
    <p:sldId id="273" r:id="rId22"/>
    <p:sldId id="274" r:id="rId23"/>
    <p:sldId id="275" r:id="rId24"/>
    <p:sldId id="276" r:id="rId25"/>
    <p:sldId id="277" r:id="rId26"/>
    <p:sldId id="278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</p:sldIdLst>
  <p:sldSz cx="12192000" cy="6858000"/>
  <p:notesSz cx="6858000" cy="9144000"/>
  <p:embeddedFontLs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-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33675" y="0"/>
            <a:ext cx="9574206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24155 w 247015"/>
              <a:gd name="connsiteY0" fmla="*/ 45720 h 244475"/>
              <a:gd name="connsiteX1" fmla="*/ 247015 w 247015"/>
              <a:gd name="connsiteY1" fmla="*/ 22860 h 244475"/>
              <a:gd name="connsiteX2" fmla="*/ 224155 w 247015"/>
              <a:gd name="connsiteY2" fmla="*/ 0 h 244475"/>
              <a:gd name="connsiteX3" fmla="*/ 201295 w 247015"/>
              <a:gd name="connsiteY3" fmla="*/ 22860 h 244475"/>
              <a:gd name="connsiteX4" fmla="*/ 224155 w 247015"/>
              <a:gd name="connsiteY4" fmla="*/ 45720 h 244475"/>
              <a:gd name="connsiteX5" fmla="*/ 123190 w 247015"/>
              <a:gd name="connsiteY5" fmla="*/ 45720 h 244475"/>
              <a:gd name="connsiteX6" fmla="*/ 146050 w 247015"/>
              <a:gd name="connsiteY6" fmla="*/ 22860 h 244475"/>
              <a:gd name="connsiteX7" fmla="*/ 123190 w 247015"/>
              <a:gd name="connsiteY7" fmla="*/ 0 h 244475"/>
              <a:gd name="connsiteX8" fmla="*/ 100330 w 247015"/>
              <a:gd name="connsiteY8" fmla="*/ 22860 h 244475"/>
              <a:gd name="connsiteX9" fmla="*/ 123190 w 247015"/>
              <a:gd name="connsiteY9" fmla="*/ 45720 h 244475"/>
              <a:gd name="connsiteX10" fmla="*/ 22860 w 247015"/>
              <a:gd name="connsiteY10" fmla="*/ 45720 h 244475"/>
              <a:gd name="connsiteX11" fmla="*/ 45720 w 247015"/>
              <a:gd name="connsiteY11" fmla="*/ 22860 h 244475"/>
              <a:gd name="connsiteX12" fmla="*/ 22860 w 247015"/>
              <a:gd name="connsiteY12" fmla="*/ 0 h 244475"/>
              <a:gd name="connsiteX13" fmla="*/ 0 w 247015"/>
              <a:gd name="connsiteY13" fmla="*/ 22860 h 244475"/>
              <a:gd name="connsiteX14" fmla="*/ 22860 w 247015"/>
              <a:gd name="connsiteY14" fmla="*/ 45720 h 244475"/>
              <a:gd name="connsiteX15" fmla="*/ 224155 w 247015"/>
              <a:gd name="connsiteY15" fmla="*/ 145415 h 244475"/>
              <a:gd name="connsiteX16" fmla="*/ 247015 w 247015"/>
              <a:gd name="connsiteY16" fmla="*/ 122555 h 244475"/>
              <a:gd name="connsiteX17" fmla="*/ 224155 w 247015"/>
              <a:gd name="connsiteY17" fmla="*/ 99695 h 244475"/>
              <a:gd name="connsiteX18" fmla="*/ 201295 w 247015"/>
              <a:gd name="connsiteY18" fmla="*/ 122555 h 244475"/>
              <a:gd name="connsiteX19" fmla="*/ 224155 w 247015"/>
              <a:gd name="connsiteY19" fmla="*/ 145415 h 244475"/>
              <a:gd name="connsiteX20" fmla="*/ 123190 w 247015"/>
              <a:gd name="connsiteY20" fmla="*/ 145415 h 244475"/>
              <a:gd name="connsiteX21" fmla="*/ 146050 w 247015"/>
              <a:gd name="connsiteY21" fmla="*/ 122555 h 244475"/>
              <a:gd name="connsiteX22" fmla="*/ 123190 w 247015"/>
              <a:gd name="connsiteY22" fmla="*/ 99695 h 244475"/>
              <a:gd name="connsiteX23" fmla="*/ 100330 w 247015"/>
              <a:gd name="connsiteY23" fmla="*/ 122555 h 244475"/>
              <a:gd name="connsiteX24" fmla="*/ 123190 w 247015"/>
              <a:gd name="connsiteY24" fmla="*/ 145415 h 244475"/>
              <a:gd name="connsiteX25" fmla="*/ 22860 w 247015"/>
              <a:gd name="connsiteY25" fmla="*/ 145415 h 244475"/>
              <a:gd name="connsiteX26" fmla="*/ 45720 w 247015"/>
              <a:gd name="connsiteY26" fmla="*/ 122555 h 244475"/>
              <a:gd name="connsiteX27" fmla="*/ 22860 w 247015"/>
              <a:gd name="connsiteY27" fmla="*/ 99695 h 244475"/>
              <a:gd name="connsiteX28" fmla="*/ 0 w 247015"/>
              <a:gd name="connsiteY28" fmla="*/ 122555 h 244475"/>
              <a:gd name="connsiteX29" fmla="*/ 22860 w 247015"/>
              <a:gd name="connsiteY29" fmla="*/ 145415 h 244475"/>
              <a:gd name="connsiteX30" fmla="*/ 224155 w 247015"/>
              <a:gd name="connsiteY30" fmla="*/ 244475 h 244475"/>
              <a:gd name="connsiteX31" fmla="*/ 247015 w 247015"/>
              <a:gd name="connsiteY31" fmla="*/ 221615 h 244475"/>
              <a:gd name="connsiteX32" fmla="*/ 224155 w 247015"/>
              <a:gd name="connsiteY32" fmla="*/ 198755 h 244475"/>
              <a:gd name="connsiteX33" fmla="*/ 201295 w 247015"/>
              <a:gd name="connsiteY33" fmla="*/ 221615 h 244475"/>
              <a:gd name="connsiteX34" fmla="*/ 224155 w 247015"/>
              <a:gd name="connsiteY34" fmla="*/ 244475 h 244475"/>
              <a:gd name="connsiteX35" fmla="*/ 123190 w 247015"/>
              <a:gd name="connsiteY35" fmla="*/ 244475 h 244475"/>
              <a:gd name="connsiteX36" fmla="*/ 146050 w 247015"/>
              <a:gd name="connsiteY36" fmla="*/ 221615 h 244475"/>
              <a:gd name="connsiteX37" fmla="*/ 123190 w 247015"/>
              <a:gd name="connsiteY37" fmla="*/ 198755 h 244475"/>
              <a:gd name="connsiteX38" fmla="*/ 100330 w 247015"/>
              <a:gd name="connsiteY38" fmla="*/ 221615 h 244475"/>
              <a:gd name="connsiteX39" fmla="*/ 123190 w 247015"/>
              <a:gd name="connsiteY39" fmla="*/ 244475 h 244475"/>
              <a:gd name="connsiteX40" fmla="*/ 22860 w 247015"/>
              <a:gd name="connsiteY40" fmla="*/ 244475 h 244475"/>
              <a:gd name="connsiteX41" fmla="*/ 45720 w 247015"/>
              <a:gd name="connsiteY41" fmla="*/ 221615 h 244475"/>
              <a:gd name="connsiteX42" fmla="*/ 22860 w 247015"/>
              <a:gd name="connsiteY42" fmla="*/ 198755 h 244475"/>
              <a:gd name="connsiteX43" fmla="*/ 0 w 247015"/>
              <a:gd name="connsiteY43" fmla="*/ 221615 h 244475"/>
              <a:gd name="connsiteX44" fmla="*/ 22860 w 247015"/>
              <a:gd name="connsiteY44" fmla="*/ 244475 h 244475"/>
            </a:gdLst>
            <a:ahLst/>
            <a:cxnLst/>
            <a:rect l="l" t="t" r="r" b="b"/>
            <a:pathLst>
              <a:path w="247015" h="244475">
                <a:moveTo>
                  <a:pt x="224155" y="45720"/>
                </a:moveTo>
                <a:cubicBezTo>
                  <a:pt x="236780" y="45720"/>
                  <a:pt x="247015" y="35485"/>
                  <a:pt x="247015" y="22860"/>
                </a:cubicBezTo>
                <a:cubicBezTo>
                  <a:pt x="247015" y="10235"/>
                  <a:pt x="236780" y="0"/>
                  <a:pt x="224155" y="0"/>
                </a:cubicBezTo>
                <a:cubicBezTo>
                  <a:pt x="211530" y="0"/>
                  <a:pt x="201295" y="10235"/>
                  <a:pt x="201295" y="22860"/>
                </a:cubicBezTo>
                <a:cubicBezTo>
                  <a:pt x="201295" y="35485"/>
                  <a:pt x="211530" y="45720"/>
                  <a:pt x="224155" y="45720"/>
                </a:cubicBezTo>
                <a:close/>
                <a:moveTo>
                  <a:pt x="123190" y="45720"/>
                </a:moveTo>
                <a:cubicBezTo>
                  <a:pt x="135815" y="45720"/>
                  <a:pt x="146050" y="35485"/>
                  <a:pt x="146050" y="22860"/>
                </a:cubicBezTo>
                <a:cubicBezTo>
                  <a:pt x="146050" y="10235"/>
                  <a:pt x="135815" y="0"/>
                  <a:pt x="123190" y="0"/>
                </a:cubicBezTo>
                <a:cubicBezTo>
                  <a:pt x="110565" y="0"/>
                  <a:pt x="100330" y="10235"/>
                  <a:pt x="100330" y="22860"/>
                </a:cubicBezTo>
                <a:cubicBezTo>
                  <a:pt x="100330" y="35485"/>
                  <a:pt x="110565" y="45720"/>
                  <a:pt x="123190" y="45720"/>
                </a:cubicBezTo>
                <a:close/>
                <a:moveTo>
                  <a:pt x="22860" y="45720"/>
                </a:moveTo>
                <a:cubicBezTo>
                  <a:pt x="35485" y="45720"/>
                  <a:pt x="45720" y="35485"/>
                  <a:pt x="45720" y="22860"/>
                </a:cubicBezTo>
                <a:cubicBezTo>
                  <a:pt x="45720" y="10235"/>
                  <a:pt x="35485" y="0"/>
                  <a:pt x="22860" y="0"/>
                </a:cubicBezTo>
                <a:cubicBezTo>
                  <a:pt x="10235" y="0"/>
                  <a:pt x="0" y="10235"/>
                  <a:pt x="0" y="22860"/>
                </a:cubicBezTo>
                <a:cubicBezTo>
                  <a:pt x="0" y="35485"/>
                  <a:pt x="10235" y="45720"/>
                  <a:pt x="22860" y="45720"/>
                </a:cubicBezTo>
                <a:close/>
                <a:moveTo>
                  <a:pt x="224155" y="145415"/>
                </a:moveTo>
                <a:cubicBezTo>
                  <a:pt x="236780" y="145415"/>
                  <a:pt x="247015" y="135180"/>
                  <a:pt x="247015" y="122555"/>
                </a:cubicBezTo>
                <a:cubicBezTo>
                  <a:pt x="247015" y="109930"/>
                  <a:pt x="236780" y="99695"/>
                  <a:pt x="224155" y="99695"/>
                </a:cubicBezTo>
                <a:cubicBezTo>
                  <a:pt x="211530" y="99695"/>
                  <a:pt x="201295" y="109930"/>
                  <a:pt x="201295" y="122555"/>
                </a:cubicBezTo>
                <a:cubicBezTo>
                  <a:pt x="201295" y="135180"/>
                  <a:pt x="211530" y="145415"/>
                  <a:pt x="224155" y="145415"/>
                </a:cubicBezTo>
                <a:close/>
                <a:moveTo>
                  <a:pt x="123190" y="145415"/>
                </a:moveTo>
                <a:cubicBezTo>
                  <a:pt x="135815" y="145415"/>
                  <a:pt x="146050" y="135180"/>
                  <a:pt x="146050" y="122555"/>
                </a:cubicBezTo>
                <a:cubicBezTo>
                  <a:pt x="146050" y="109930"/>
                  <a:pt x="135815" y="99695"/>
                  <a:pt x="123190" y="99695"/>
                </a:cubicBezTo>
                <a:cubicBezTo>
                  <a:pt x="110565" y="99695"/>
                  <a:pt x="100330" y="109930"/>
                  <a:pt x="100330" y="122555"/>
                </a:cubicBezTo>
                <a:cubicBezTo>
                  <a:pt x="100330" y="135180"/>
                  <a:pt x="110565" y="145415"/>
                  <a:pt x="123190" y="145415"/>
                </a:cubicBezTo>
                <a:close/>
                <a:moveTo>
                  <a:pt x="22860" y="145415"/>
                </a:moveTo>
                <a:cubicBezTo>
                  <a:pt x="35485" y="145415"/>
                  <a:pt x="45720" y="135180"/>
                  <a:pt x="45720" y="122555"/>
                </a:cubicBezTo>
                <a:cubicBezTo>
                  <a:pt x="45720" y="109930"/>
                  <a:pt x="35485" y="99695"/>
                  <a:pt x="22860" y="99695"/>
                </a:cubicBezTo>
                <a:cubicBezTo>
                  <a:pt x="10235" y="99695"/>
                  <a:pt x="0" y="109930"/>
                  <a:pt x="0" y="122555"/>
                </a:cubicBezTo>
                <a:cubicBezTo>
                  <a:pt x="0" y="135180"/>
                  <a:pt x="10235" y="145415"/>
                  <a:pt x="22860" y="145415"/>
                </a:cubicBezTo>
                <a:close/>
                <a:moveTo>
                  <a:pt x="224155" y="244475"/>
                </a:moveTo>
                <a:cubicBezTo>
                  <a:pt x="236780" y="244475"/>
                  <a:pt x="247015" y="234240"/>
                  <a:pt x="247015" y="221615"/>
                </a:cubicBezTo>
                <a:cubicBezTo>
                  <a:pt x="247015" y="208990"/>
                  <a:pt x="236780" y="198755"/>
                  <a:pt x="224155" y="198755"/>
                </a:cubicBezTo>
                <a:cubicBezTo>
                  <a:pt x="211530" y="198755"/>
                  <a:pt x="201295" y="208990"/>
                  <a:pt x="201295" y="221615"/>
                </a:cubicBezTo>
                <a:cubicBezTo>
                  <a:pt x="201295" y="234240"/>
                  <a:pt x="211530" y="244475"/>
                  <a:pt x="224155" y="244475"/>
                </a:cubicBezTo>
                <a:close/>
                <a:moveTo>
                  <a:pt x="123190" y="244475"/>
                </a:moveTo>
                <a:cubicBezTo>
                  <a:pt x="135815" y="244475"/>
                  <a:pt x="146050" y="234240"/>
                  <a:pt x="146050" y="221615"/>
                </a:cubicBezTo>
                <a:cubicBezTo>
                  <a:pt x="146050" y="208990"/>
                  <a:pt x="135815" y="198755"/>
                  <a:pt x="123190" y="198755"/>
                </a:cubicBezTo>
                <a:cubicBezTo>
                  <a:pt x="110565" y="198755"/>
                  <a:pt x="100330" y="208990"/>
                  <a:pt x="100330" y="221615"/>
                </a:cubicBezTo>
                <a:cubicBezTo>
                  <a:pt x="100330" y="234240"/>
                  <a:pt x="110565" y="244475"/>
                  <a:pt x="123190" y="244475"/>
                </a:cubicBezTo>
                <a:close/>
                <a:moveTo>
                  <a:pt x="22860" y="244475"/>
                </a:moveTo>
                <a:cubicBezTo>
                  <a:pt x="35485" y="244475"/>
                  <a:pt x="45720" y="234240"/>
                  <a:pt x="45720" y="221615"/>
                </a:cubicBezTo>
                <a:cubicBezTo>
                  <a:pt x="45720" y="208990"/>
                  <a:pt x="35485" y="198755"/>
                  <a:pt x="22860" y="198755"/>
                </a:cubicBezTo>
                <a:cubicBezTo>
                  <a:pt x="10235" y="198755"/>
                  <a:pt x="0" y="208990"/>
                  <a:pt x="0" y="221615"/>
                </a:cubicBezTo>
                <a:cubicBezTo>
                  <a:pt x="0" y="234240"/>
                  <a:pt x="10235" y="244475"/>
                  <a:pt x="22860" y="24447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6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610881" y="4357000"/>
            <a:ext cx="4829799" cy="237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cs typeface="Poppins"/>
              </a:rPr>
              <a:t>Saikiran Chepa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96850" y="1964461"/>
            <a:ext cx="8230808" cy="16151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From Theory to Code Fixed-Point FIR Filter Design and Speech Quality Evaluation</a:t>
            </a:r>
            <a:endParaRPr kumimoji="1" lang="zh-CN" altLang="en-US" dirty="0"/>
          </a:p>
        </p:txBody>
      </p:sp>
      <p:cxnSp>
        <p:nvCxnSpPr>
          <p:cNvPr id="10" name="标题 1"/>
          <p:cNvCxnSpPr/>
          <p:nvPr/>
        </p:nvCxnSpPr>
        <p:spPr>
          <a:xfrm>
            <a:off x="738099" y="5027316"/>
            <a:ext cx="142335" cy="0"/>
          </a:xfrm>
          <a:prstGeom prst="line">
            <a:avLst/>
          </a:prstGeom>
          <a:noFill/>
          <a:ln w="38100" cap="sq">
            <a:solidFill>
              <a:schemeClr val="bg1"/>
            </a:solidFill>
            <a:prstDash val="solid"/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880434" y="4956030"/>
            <a:ext cx="154793" cy="154793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flipV="1">
            <a:off x="5124006" y="4506267"/>
            <a:ext cx="1216380" cy="0"/>
          </a:xfrm>
          <a:prstGeom prst="line">
            <a:avLst/>
          </a:prstGeom>
          <a:noFill/>
          <a:ln w="12700" cap="sq">
            <a:solidFill>
              <a:schemeClr val="bg1"/>
            </a:solidFill>
            <a:prstDash val="solid"/>
            <a:miter/>
          </a:ln>
        </p:spPr>
      </p:cxnSp>
      <p:sp>
        <p:nvSpPr>
          <p:cNvPr id="14" name="标题 1"/>
          <p:cNvSpPr txBox="1"/>
          <p:nvPr/>
        </p:nvSpPr>
        <p:spPr>
          <a:xfrm flipV="1">
            <a:off x="6340386" y="4417650"/>
            <a:ext cx="177233" cy="177233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11550199" y="5824618"/>
            <a:ext cx="476416" cy="980751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/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69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Motivation for Fixed Point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-843651" y="1530756"/>
            <a:ext cx="1025180" cy="228197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762000" dist="254000" dir="540000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07866" y="2237395"/>
            <a:ext cx="740834" cy="74083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07866" y="3184332"/>
            <a:ext cx="2340000" cy="21159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Lower power, smaller memory footprint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37646" y="2281386"/>
            <a:ext cx="732762" cy="69064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37645" y="3184331"/>
            <a:ext cx="2340000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Hardware limitations (many DSPs lack floating- point units)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862226" y="2281490"/>
            <a:ext cx="721829" cy="65442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878868" y="3184331"/>
            <a:ext cx="2340000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Faster execution on embedded DSP/MCU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192006" y="3184331"/>
            <a:ext cx="2340000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Typical applicationsSpeech/audio codecs, filters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192007" y="2241781"/>
            <a:ext cx="667538" cy="69413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Why fixed-point?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57562" y="2288701"/>
            <a:ext cx="415890" cy="38472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Quantizer Types: Mid-Rise and Mid-Tread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040D38-E41A-4BE8-9CC8-D7449D90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80" y="1243548"/>
            <a:ext cx="10671175" cy="53578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Floating-Point Representation (Refresher)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7774" y="1540102"/>
            <a:ext cx="648001" cy="64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7774" y="3112534"/>
            <a:ext cx="648001" cy="64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7774" y="4684966"/>
            <a:ext cx="648001" cy="64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520840" y="1540102"/>
            <a:ext cx="648001" cy="648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20840" y="3112534"/>
            <a:ext cx="648001" cy="648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489833" y="1540102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Sign bit (1)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42900" y="1540102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Advantages wide dynamic range, easy for algorithm development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489833" y="3112536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Exponent (8)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42900" y="3112536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Limitation not always efficient for embedded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1489833" y="4684968"/>
            <a:ext cx="4176000" cy="12829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Mantissa (23)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1930" y="1673489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21930" y="3245920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1930" y="4818352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574996" y="1673489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74996" y="3245920"/>
            <a:ext cx="539690" cy="381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IEEE 754 format (32-bit float)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04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Fixed-Point Representation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980699" y="4458777"/>
            <a:ext cx="66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28510" y="2908916"/>
            <a:ext cx="66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92055" y="1365623"/>
            <a:ext cx="66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763657" y="1262366"/>
            <a:ext cx="1440000" cy="1646514"/>
          </a:xfrm>
          <a:custGeom>
            <a:avLst/>
            <a:gdLst>
              <a:gd name="connsiteX0" fmla="*/ 0 w 1368000"/>
              <a:gd name="connsiteY0" fmla="*/ 1564188 h 1564188"/>
              <a:gd name="connsiteX1" fmla="*/ 0 w 1368000"/>
              <a:gd name="connsiteY1" fmla="*/ 196188 h 1564188"/>
              <a:gd name="connsiteX2" fmla="*/ 529178 w 1368000"/>
              <a:gd name="connsiteY2" fmla="*/ 196188 h 1564188"/>
              <a:gd name="connsiteX3" fmla="*/ 684001 w 1368000"/>
              <a:gd name="connsiteY3" fmla="*/ 0 h 1564188"/>
              <a:gd name="connsiteX4" fmla="*/ 838824 w 1368000"/>
              <a:gd name="connsiteY4" fmla="*/ 196188 h 1564188"/>
              <a:gd name="connsiteX5" fmla="*/ 1368000 w 1368000"/>
              <a:gd name="connsiteY5" fmla="*/ 196188 h 1564188"/>
              <a:gd name="connsiteX6" fmla="*/ 1368000 w 1368000"/>
              <a:gd name="connsiteY6" fmla="*/ 1564188 h 1564188"/>
            </a:gdLst>
            <a:ahLst/>
            <a:cxnLst/>
            <a:rect l="l" t="t" r="r" b="b"/>
            <a:pathLst>
              <a:path w="1368000" h="1564188">
                <a:moveTo>
                  <a:pt x="0" y="1564188"/>
                </a:moveTo>
                <a:lnTo>
                  <a:pt x="0" y="196188"/>
                </a:lnTo>
                <a:lnTo>
                  <a:pt x="529178" y="196188"/>
                </a:lnTo>
                <a:lnTo>
                  <a:pt x="684001" y="0"/>
                </a:lnTo>
                <a:lnTo>
                  <a:pt x="838824" y="196188"/>
                </a:lnTo>
                <a:lnTo>
                  <a:pt x="1368000" y="196188"/>
                </a:lnTo>
                <a:lnTo>
                  <a:pt x="1368000" y="156418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2203263" y="2808943"/>
            <a:ext cx="1440000" cy="1646514"/>
          </a:xfrm>
          <a:custGeom>
            <a:avLst/>
            <a:gdLst>
              <a:gd name="connsiteX0" fmla="*/ 0 w 1368000"/>
              <a:gd name="connsiteY0" fmla="*/ 1564188 h 1564188"/>
              <a:gd name="connsiteX1" fmla="*/ 0 w 1368000"/>
              <a:gd name="connsiteY1" fmla="*/ 196188 h 1564188"/>
              <a:gd name="connsiteX2" fmla="*/ 529178 w 1368000"/>
              <a:gd name="connsiteY2" fmla="*/ 196188 h 1564188"/>
              <a:gd name="connsiteX3" fmla="*/ 684001 w 1368000"/>
              <a:gd name="connsiteY3" fmla="*/ 0 h 1564188"/>
              <a:gd name="connsiteX4" fmla="*/ 838824 w 1368000"/>
              <a:gd name="connsiteY4" fmla="*/ 196188 h 1564188"/>
              <a:gd name="connsiteX5" fmla="*/ 1368000 w 1368000"/>
              <a:gd name="connsiteY5" fmla="*/ 196188 h 1564188"/>
              <a:gd name="connsiteX6" fmla="*/ 1368000 w 1368000"/>
              <a:gd name="connsiteY6" fmla="*/ 1564188 h 1564188"/>
            </a:gdLst>
            <a:ahLst/>
            <a:cxnLst/>
            <a:rect l="l" t="t" r="r" b="b"/>
            <a:pathLst>
              <a:path w="1368000" h="1564188">
                <a:moveTo>
                  <a:pt x="0" y="1564188"/>
                </a:moveTo>
                <a:lnTo>
                  <a:pt x="0" y="196188"/>
                </a:lnTo>
                <a:lnTo>
                  <a:pt x="529178" y="196188"/>
                </a:lnTo>
                <a:lnTo>
                  <a:pt x="684001" y="0"/>
                </a:lnTo>
                <a:lnTo>
                  <a:pt x="838824" y="196188"/>
                </a:lnTo>
                <a:lnTo>
                  <a:pt x="1368000" y="196188"/>
                </a:lnTo>
                <a:lnTo>
                  <a:pt x="1368000" y="156418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3651887" y="4355520"/>
            <a:ext cx="1440000" cy="1646514"/>
          </a:xfrm>
          <a:custGeom>
            <a:avLst/>
            <a:gdLst>
              <a:gd name="connsiteX0" fmla="*/ 0 w 1368000"/>
              <a:gd name="connsiteY0" fmla="*/ 1564188 h 1564188"/>
              <a:gd name="connsiteX1" fmla="*/ 0 w 1368000"/>
              <a:gd name="connsiteY1" fmla="*/ 196188 h 1564188"/>
              <a:gd name="connsiteX2" fmla="*/ 529178 w 1368000"/>
              <a:gd name="connsiteY2" fmla="*/ 196188 h 1564188"/>
              <a:gd name="connsiteX3" fmla="*/ 684001 w 1368000"/>
              <a:gd name="connsiteY3" fmla="*/ 0 h 1564188"/>
              <a:gd name="connsiteX4" fmla="*/ 838824 w 1368000"/>
              <a:gd name="connsiteY4" fmla="*/ 196188 h 1564188"/>
              <a:gd name="connsiteX5" fmla="*/ 1368000 w 1368000"/>
              <a:gd name="connsiteY5" fmla="*/ 196188 h 1564188"/>
              <a:gd name="connsiteX6" fmla="*/ 1368000 w 1368000"/>
              <a:gd name="connsiteY6" fmla="*/ 1564188 h 1564188"/>
            </a:gdLst>
            <a:ahLst/>
            <a:cxnLst/>
            <a:rect l="l" t="t" r="r" b="b"/>
            <a:pathLst>
              <a:path w="1368000" h="1564188">
                <a:moveTo>
                  <a:pt x="0" y="1564188"/>
                </a:moveTo>
                <a:lnTo>
                  <a:pt x="0" y="196188"/>
                </a:lnTo>
                <a:lnTo>
                  <a:pt x="529178" y="196188"/>
                </a:lnTo>
                <a:lnTo>
                  <a:pt x="684001" y="0"/>
                </a:lnTo>
                <a:lnTo>
                  <a:pt x="838824" y="196188"/>
                </a:lnTo>
                <a:lnTo>
                  <a:pt x="1368000" y="196188"/>
                </a:lnTo>
                <a:lnTo>
                  <a:pt x="1368000" y="156418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66405" y="1790858"/>
            <a:ext cx="517529" cy="51752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586581" y="3326200"/>
            <a:ext cx="540000" cy="54000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072569" y="4878731"/>
            <a:ext cx="465269" cy="504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68370" y="1509548"/>
            <a:ext cx="5940000" cy="1152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sign bit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88511" y="3052841"/>
            <a:ext cx="5940000" cy="1152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 = Range bits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56602" y="4602702"/>
            <a:ext cx="5940000" cy="11521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n = fractional bits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General format: Q1.m.n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3950970" y="-1107290"/>
            <a:ext cx="9350376" cy="9350372"/>
          </a:xfrm>
          <a:prstGeom prst="arc">
            <a:avLst>
              <a:gd name="adj1" fmla="val 18716968"/>
              <a:gd name="adj2" fmla="val 284618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2287905" y="1829582"/>
            <a:ext cx="6486182" cy="3490914"/>
          </a:xfrm>
          <a:custGeom>
            <a:avLst/>
            <a:gdLst>
              <a:gd name="connsiteX0" fmla="*/ 0 w 6486182"/>
              <a:gd name="connsiteY0" fmla="*/ 0 h 3490914"/>
              <a:gd name="connsiteX1" fmla="*/ 4740726 w 6486182"/>
              <a:gd name="connsiteY1" fmla="*/ 0 h 3490914"/>
              <a:gd name="connsiteX2" fmla="*/ 6486182 w 6486182"/>
              <a:gd name="connsiteY2" fmla="*/ 1745457 h 3490914"/>
              <a:gd name="connsiteX3" fmla="*/ 6486181 w 6486182"/>
              <a:gd name="connsiteY3" fmla="*/ 1745457 h 3490914"/>
              <a:gd name="connsiteX4" fmla="*/ 4740724 w 6486182"/>
              <a:gd name="connsiteY4" fmla="*/ 3490914 h 3490914"/>
              <a:gd name="connsiteX5" fmla="*/ 0 w 6486182"/>
              <a:gd name="connsiteY5" fmla="*/ 3490913 h 3490914"/>
            </a:gdLst>
            <a:ahLst/>
            <a:cxnLst/>
            <a:rect l="l" t="t" r="r" b="b"/>
            <a:pathLst>
              <a:path w="6486182" h="3490914">
                <a:moveTo>
                  <a:pt x="0" y="0"/>
                </a:moveTo>
                <a:lnTo>
                  <a:pt x="4740726" y="0"/>
                </a:lnTo>
                <a:cubicBezTo>
                  <a:pt x="5704714" y="0"/>
                  <a:pt x="6486182" y="781468"/>
                  <a:pt x="6486182" y="1745457"/>
                </a:cubicBezTo>
                <a:lnTo>
                  <a:pt x="6486181" y="1745457"/>
                </a:lnTo>
                <a:cubicBezTo>
                  <a:pt x="6486181" y="2709446"/>
                  <a:pt x="5704713" y="3490914"/>
                  <a:pt x="4740724" y="3490914"/>
                </a:cubicBezTo>
                <a:lnTo>
                  <a:pt x="0" y="349091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8943" y="1860108"/>
            <a:ext cx="744810" cy="851280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lumMod val="98000"/>
                  <a:lumOff val="2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1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38083" y="1916272"/>
            <a:ext cx="646527" cy="73894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126817" y="2141805"/>
            <a:ext cx="269061" cy="269101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ahLst/>
            <a:cxnLst/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72382" y="1859178"/>
            <a:ext cx="5746517" cy="195859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Q1.0.15 : Range –2</a:t>
            </a:r>
            <a:r>
              <a:rPr kumimoji="1" lang="en-US" altLang="zh-CN" sz="1400" baseline="30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0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to (2</a:t>
            </a:r>
            <a:r>
              <a:rPr kumimoji="1" lang="en-US" altLang="zh-CN" sz="1400" baseline="30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0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– 2⁻¹⁵) = - 1.0 to 1 - 2⁻¹⁵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4888943" y="4175502"/>
            <a:ext cx="744810" cy="851280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2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38083" y="4231668"/>
            <a:ext cx="646527" cy="73894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26796" y="4467281"/>
            <a:ext cx="269101" cy="24893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772382" y="4175502"/>
            <a:ext cx="5746517" cy="195859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Stored as 16- bit signed integer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3301877" y="-458196"/>
            <a:ext cx="8052190" cy="8052186"/>
          </a:xfrm>
          <a:prstGeom prst="arc">
            <a:avLst>
              <a:gd name="adj1" fmla="val 19465670"/>
              <a:gd name="adj2" fmla="val 221115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08824" y="2584913"/>
            <a:ext cx="1870330" cy="18452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Example: Q1.0.15 (16-bit signed fixed-point)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05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Float-to-Fixed Conversion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25441" r="25441"/>
          <a:stretch>
            <a:fillRect/>
          </a:stretch>
        </p:blipFill>
        <p:spPr>
          <a:xfrm>
            <a:off x="7181850" y="0"/>
            <a:ext cx="508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1160246" y="3766831"/>
            <a:ext cx="846721" cy="8314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08245" y="4007202"/>
            <a:ext cx="350722" cy="35072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06120" y="3781621"/>
            <a:ext cx="43307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06120" y="4203229"/>
            <a:ext cx="4329587" cy="1355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Example 2Float = –0.5792, Q1.0.15 → round(–0.5792 × 2¹⁵) = –18979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60246" y="1705820"/>
            <a:ext cx="846721" cy="8467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19813" y="1965386"/>
            <a:ext cx="327585" cy="32758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06120" y="1729662"/>
            <a:ext cx="43307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06119" y="2148424"/>
            <a:ext cx="4329587" cy="1355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Example 1Float = 0.4768, Q1.0.15 → round(0.4768 × 2¹⁵) = 15628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Formula: Q1.m.n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Fixedpt_value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= round (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Floatingpt_value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× 2ⁿ)</a:t>
            </a:r>
            <a:endParaRPr kumimoji="1" lang="zh-CN" altLang="en-US" sz="2400" dirty="0"/>
          </a:p>
        </p:txBody>
      </p:sp>
      <p:sp>
        <p:nvSpPr>
          <p:cNvPr id="14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546353" y="901479"/>
            <a:ext cx="3005521" cy="5827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flipH="1">
            <a:off x="3546353" y="1532699"/>
            <a:ext cx="4558651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8139096" y="221539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Motivation for Fixed Point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39096" y="3016365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Fixed-Point Representation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78352" y="218366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54304" y="218366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903822" y="221539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Finite Impulse Response (FIR) Filter Design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903822" y="3016365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Floating-Point Representation (Refresher)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554304" y="298241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8352" y="298241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4.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" y="0"/>
            <a:ext cx="2657476" cy="6858000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95880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13739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31597" y="0"/>
            <a:ext cx="169707" cy="6858000"/>
          </a:xfrm>
          <a:prstGeom prst="rect">
            <a:avLst/>
          </a:prstGeom>
          <a:solidFill>
            <a:schemeClr val="bg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39096" y="381734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Fixed-Point Arithmetic Examples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903822" y="381734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Float-to-Fixed Conversion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554304" y="378116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5.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778352" y="378116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6.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39096" y="4618315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Verification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903822" y="4618315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Practical Example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554304" y="457991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7.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778352" y="4579918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8.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139096" y="5419290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Hands On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903822" y="5419289"/>
            <a:ext cx="3384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Summary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554304" y="5378670"/>
            <a:ext cx="324000" cy="288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9.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641203" y="5378670"/>
            <a:ext cx="468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10.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AEB875-5491-6DA7-561E-F7165156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55C340-DFB0-0371-4FDD-F6AD16988F51}"/>
              </a:ext>
            </a:extLst>
          </p:cNvPr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816E1-97CD-7021-BE01-B7F50791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5441" r="25441"/>
          <a:stretch>
            <a:fillRect/>
          </a:stretch>
        </p:blipFill>
        <p:spPr>
          <a:xfrm>
            <a:off x="7181850" y="0"/>
            <a:ext cx="508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02A98A0-C134-9B42-2A2B-BD4EA6E41693}"/>
              </a:ext>
            </a:extLst>
          </p:cNvPr>
          <p:cNvSpPr txBox="1"/>
          <p:nvPr/>
        </p:nvSpPr>
        <p:spPr>
          <a:xfrm>
            <a:off x="1160246" y="3766831"/>
            <a:ext cx="846721" cy="8314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941E26A-10E9-B5D7-584B-B8DBA9EC130E}"/>
              </a:ext>
            </a:extLst>
          </p:cNvPr>
          <p:cNvSpPr txBox="1"/>
          <p:nvPr/>
        </p:nvSpPr>
        <p:spPr>
          <a:xfrm>
            <a:off x="1408245" y="4007202"/>
            <a:ext cx="350722" cy="35072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69A7B5E2-0DD5-840A-4D75-D1C6F5081D2B}"/>
              </a:ext>
            </a:extLst>
          </p:cNvPr>
          <p:cNvSpPr txBox="1"/>
          <p:nvPr/>
        </p:nvSpPr>
        <p:spPr>
          <a:xfrm>
            <a:off x="2206120" y="3781621"/>
            <a:ext cx="43307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7E245C6-5C69-B21C-ED67-A21BA1777B32}"/>
              </a:ext>
            </a:extLst>
          </p:cNvPr>
          <p:cNvSpPr txBox="1"/>
          <p:nvPr/>
        </p:nvSpPr>
        <p:spPr>
          <a:xfrm>
            <a:off x="2206120" y="4203229"/>
            <a:ext cx="4329587" cy="1355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Example 2Float = –5.5872, Q1.3.12 → round(–0.5792 × 2</a:t>
            </a:r>
            <a:r>
              <a:rPr kumimoji="1" lang="en-US" altLang="zh-CN" sz="1400" baseline="30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12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) = -22885</a:t>
            </a:r>
            <a:endParaRPr kumimoji="1"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D2010614-8A39-D92A-DABF-D7412517D637}"/>
              </a:ext>
            </a:extLst>
          </p:cNvPr>
          <p:cNvSpPr txBox="1"/>
          <p:nvPr/>
        </p:nvSpPr>
        <p:spPr>
          <a:xfrm>
            <a:off x="1160246" y="1705820"/>
            <a:ext cx="846721" cy="84672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0" dist="254000" dir="5400000" algn="t" rotWithShape="0">
              <a:srgbClr val="000000">
                <a:alpha val="3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587211B6-DEC5-A995-1F22-4E8F176F1B4B}"/>
              </a:ext>
            </a:extLst>
          </p:cNvPr>
          <p:cNvSpPr txBox="1"/>
          <p:nvPr/>
        </p:nvSpPr>
        <p:spPr>
          <a:xfrm>
            <a:off x="1419813" y="1965386"/>
            <a:ext cx="327585" cy="327585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AB7733B-CB3D-CCDE-B8CF-3FD2629498B7}"/>
              </a:ext>
            </a:extLst>
          </p:cNvPr>
          <p:cNvSpPr txBox="1"/>
          <p:nvPr/>
        </p:nvSpPr>
        <p:spPr>
          <a:xfrm>
            <a:off x="2206120" y="1729662"/>
            <a:ext cx="43307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B02E7076-FAC7-E273-5A66-797489E27642}"/>
              </a:ext>
            </a:extLst>
          </p:cNvPr>
          <p:cNvSpPr txBox="1"/>
          <p:nvPr/>
        </p:nvSpPr>
        <p:spPr>
          <a:xfrm>
            <a:off x="2206119" y="2148424"/>
            <a:ext cx="4329587" cy="1355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Example 1Float = 2.4897, Q1.2.13 → round(0.4768 × 2</a:t>
            </a:r>
            <a:r>
              <a:rPr kumimoji="1" lang="en-US" altLang="zh-CN" sz="1400" baseline="30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13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) = 20396</a:t>
            </a:r>
            <a:endParaRPr kumimoji="1"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31467AE-C0D8-22E1-A8EA-BEAE88A3A356}"/>
              </a:ext>
            </a:extLst>
          </p:cNvPr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F291C07-5BA1-78B2-309F-B60D8C6F1554}"/>
              </a:ext>
            </a:extLst>
          </p:cNvPr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Formula: Q1.m.n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Fixedpt_value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= round (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Floatingpt_value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× 2ⁿ)</a:t>
            </a:r>
            <a:endParaRPr kumimoji="1" lang="zh-CN" altLang="en-US" sz="24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85230179-41CA-B0FA-FA42-A7C2B6C7F49B}"/>
              </a:ext>
            </a:extLst>
          </p:cNvPr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8F60692-F1B7-2EFC-5CFB-5AC59E8360D2}"/>
              </a:ext>
            </a:extLst>
          </p:cNvPr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011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54827" y="2612535"/>
            <a:ext cx="2342511" cy="2700138"/>
          </a:xfrm>
          <a:prstGeom prst="roundRect">
            <a:avLst>
              <a:gd name="adj" fmla="val 4708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54827" y="5148743"/>
            <a:ext cx="2342511" cy="163932"/>
          </a:xfrm>
          <a:custGeom>
            <a:avLst/>
            <a:gdLst>
              <a:gd name="connsiteX0" fmla="*/ 0 w 831851"/>
              <a:gd name="connsiteY0" fmla="*/ 0 h 58214"/>
              <a:gd name="connsiteX1" fmla="*/ 39164 w 831851"/>
              <a:gd name="connsiteY1" fmla="*/ 39164 h 58214"/>
              <a:gd name="connsiteX2" fmla="*/ 792687 w 831851"/>
              <a:gd name="connsiteY2" fmla="*/ 39164 h 58214"/>
              <a:gd name="connsiteX3" fmla="*/ 831851 w 831851"/>
              <a:gd name="connsiteY3" fmla="*/ 0 h 58214"/>
              <a:gd name="connsiteX4" fmla="*/ 831851 w 831851"/>
              <a:gd name="connsiteY4" fmla="*/ 19050 h 58214"/>
              <a:gd name="connsiteX5" fmla="*/ 792687 w 831851"/>
              <a:gd name="connsiteY5" fmla="*/ 58214 h 58214"/>
              <a:gd name="connsiteX6" fmla="*/ 39164 w 831851"/>
              <a:gd name="connsiteY6" fmla="*/ 58214 h 58214"/>
              <a:gd name="connsiteX7" fmla="*/ 0 w 831851"/>
              <a:gd name="connsiteY7" fmla="*/ 19050 h 58214"/>
            </a:gdLst>
            <a:ahLst/>
            <a:cxnLst/>
            <a:rect l="l" t="t" r="r" b="b"/>
            <a:pathLst>
              <a:path w="831851" h="58214">
                <a:moveTo>
                  <a:pt x="0" y="0"/>
                </a:moveTo>
                <a:cubicBezTo>
                  <a:pt x="0" y="21630"/>
                  <a:pt x="17534" y="39164"/>
                  <a:pt x="39164" y="39164"/>
                </a:cubicBezTo>
                <a:lnTo>
                  <a:pt x="792687" y="39164"/>
                </a:lnTo>
                <a:cubicBezTo>
                  <a:pt x="814317" y="39164"/>
                  <a:pt x="831851" y="21630"/>
                  <a:pt x="831851" y="0"/>
                </a:cubicBezTo>
                <a:lnTo>
                  <a:pt x="831851" y="19050"/>
                </a:lnTo>
                <a:cubicBezTo>
                  <a:pt x="831851" y="40680"/>
                  <a:pt x="814317" y="58214"/>
                  <a:pt x="792687" y="58214"/>
                </a:cubicBezTo>
                <a:lnTo>
                  <a:pt x="39164" y="58214"/>
                </a:lnTo>
                <a:cubicBezTo>
                  <a:pt x="17534" y="58214"/>
                  <a:pt x="0" y="40680"/>
                  <a:pt x="0" y="190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24743" y="2612535"/>
            <a:ext cx="2342511" cy="2700138"/>
          </a:xfrm>
          <a:prstGeom prst="roundRect">
            <a:avLst>
              <a:gd name="adj" fmla="val 4708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24743" y="5148743"/>
            <a:ext cx="2342511" cy="163932"/>
          </a:xfrm>
          <a:custGeom>
            <a:avLst/>
            <a:gdLst>
              <a:gd name="connsiteX0" fmla="*/ 0 w 831851"/>
              <a:gd name="connsiteY0" fmla="*/ 0 h 58214"/>
              <a:gd name="connsiteX1" fmla="*/ 39164 w 831851"/>
              <a:gd name="connsiteY1" fmla="*/ 39164 h 58214"/>
              <a:gd name="connsiteX2" fmla="*/ 792687 w 831851"/>
              <a:gd name="connsiteY2" fmla="*/ 39164 h 58214"/>
              <a:gd name="connsiteX3" fmla="*/ 831851 w 831851"/>
              <a:gd name="connsiteY3" fmla="*/ 0 h 58214"/>
              <a:gd name="connsiteX4" fmla="*/ 831851 w 831851"/>
              <a:gd name="connsiteY4" fmla="*/ 19050 h 58214"/>
              <a:gd name="connsiteX5" fmla="*/ 792687 w 831851"/>
              <a:gd name="connsiteY5" fmla="*/ 58214 h 58214"/>
              <a:gd name="connsiteX6" fmla="*/ 39164 w 831851"/>
              <a:gd name="connsiteY6" fmla="*/ 58214 h 58214"/>
              <a:gd name="connsiteX7" fmla="*/ 0 w 831851"/>
              <a:gd name="connsiteY7" fmla="*/ 19050 h 58214"/>
            </a:gdLst>
            <a:ahLst/>
            <a:cxnLst/>
            <a:rect l="l" t="t" r="r" b="b"/>
            <a:pathLst>
              <a:path w="831851" h="58214">
                <a:moveTo>
                  <a:pt x="0" y="0"/>
                </a:moveTo>
                <a:cubicBezTo>
                  <a:pt x="0" y="21630"/>
                  <a:pt x="17534" y="39164"/>
                  <a:pt x="39164" y="39164"/>
                </a:cubicBezTo>
                <a:lnTo>
                  <a:pt x="792687" y="39164"/>
                </a:lnTo>
                <a:cubicBezTo>
                  <a:pt x="814317" y="39164"/>
                  <a:pt x="831851" y="21630"/>
                  <a:pt x="831851" y="0"/>
                </a:cubicBezTo>
                <a:lnTo>
                  <a:pt x="831851" y="19050"/>
                </a:lnTo>
                <a:cubicBezTo>
                  <a:pt x="831851" y="40680"/>
                  <a:pt x="814317" y="58214"/>
                  <a:pt x="792687" y="58214"/>
                </a:cubicBezTo>
                <a:lnTo>
                  <a:pt x="39164" y="58214"/>
                </a:lnTo>
                <a:cubicBezTo>
                  <a:pt x="17534" y="58214"/>
                  <a:pt x="0" y="40680"/>
                  <a:pt x="0" y="1905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794662" y="2612535"/>
            <a:ext cx="2342511" cy="2700138"/>
          </a:xfrm>
          <a:prstGeom prst="roundRect">
            <a:avLst>
              <a:gd name="adj" fmla="val 4708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794662" y="5148743"/>
            <a:ext cx="2342511" cy="163932"/>
          </a:xfrm>
          <a:custGeom>
            <a:avLst/>
            <a:gdLst>
              <a:gd name="connsiteX0" fmla="*/ 0 w 831851"/>
              <a:gd name="connsiteY0" fmla="*/ 0 h 58214"/>
              <a:gd name="connsiteX1" fmla="*/ 39164 w 831851"/>
              <a:gd name="connsiteY1" fmla="*/ 39164 h 58214"/>
              <a:gd name="connsiteX2" fmla="*/ 792687 w 831851"/>
              <a:gd name="connsiteY2" fmla="*/ 39164 h 58214"/>
              <a:gd name="connsiteX3" fmla="*/ 831851 w 831851"/>
              <a:gd name="connsiteY3" fmla="*/ 0 h 58214"/>
              <a:gd name="connsiteX4" fmla="*/ 831851 w 831851"/>
              <a:gd name="connsiteY4" fmla="*/ 19050 h 58214"/>
              <a:gd name="connsiteX5" fmla="*/ 792687 w 831851"/>
              <a:gd name="connsiteY5" fmla="*/ 58214 h 58214"/>
              <a:gd name="connsiteX6" fmla="*/ 39164 w 831851"/>
              <a:gd name="connsiteY6" fmla="*/ 58214 h 58214"/>
              <a:gd name="connsiteX7" fmla="*/ 0 w 831851"/>
              <a:gd name="connsiteY7" fmla="*/ 19050 h 58214"/>
            </a:gdLst>
            <a:ahLst/>
            <a:cxnLst/>
            <a:rect l="l" t="t" r="r" b="b"/>
            <a:pathLst>
              <a:path w="831851" h="58214">
                <a:moveTo>
                  <a:pt x="0" y="0"/>
                </a:moveTo>
                <a:cubicBezTo>
                  <a:pt x="0" y="21630"/>
                  <a:pt x="17534" y="39164"/>
                  <a:pt x="39164" y="39164"/>
                </a:cubicBezTo>
                <a:lnTo>
                  <a:pt x="792687" y="39164"/>
                </a:lnTo>
                <a:cubicBezTo>
                  <a:pt x="814317" y="39164"/>
                  <a:pt x="831851" y="21630"/>
                  <a:pt x="831851" y="0"/>
                </a:cubicBezTo>
                <a:lnTo>
                  <a:pt x="831851" y="19050"/>
                </a:lnTo>
                <a:cubicBezTo>
                  <a:pt x="831851" y="40680"/>
                  <a:pt x="814317" y="58214"/>
                  <a:pt x="792687" y="58214"/>
                </a:cubicBezTo>
                <a:lnTo>
                  <a:pt x="39164" y="58214"/>
                </a:lnTo>
                <a:cubicBezTo>
                  <a:pt x="17534" y="58214"/>
                  <a:pt x="0" y="40680"/>
                  <a:pt x="0" y="1905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  <a:effectLst>
            <a:outerShdw blurRad="190500" dist="127000" dir="5400000" sx="103000" sy="103000" algn="ctr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3617485" y="3685664"/>
            <a:ext cx="1087108" cy="0"/>
          </a:xfrm>
          <a:prstGeom prst="straightConnector1">
            <a:avLst/>
          </a:prstGeom>
          <a:noFill/>
          <a:ln w="13335" cap="sq">
            <a:solidFill>
              <a:schemeClr val="tx1"/>
            </a:solidFill>
            <a:miter/>
            <a:headEnd type="stealth" w="med" len="med"/>
            <a:tailEnd type="stealth" w="med" len="med"/>
          </a:ln>
        </p:spPr>
      </p:cxnSp>
      <p:cxnSp>
        <p:nvCxnSpPr>
          <p:cNvPr id="10" name="标题 1"/>
          <p:cNvCxnSpPr/>
          <p:nvPr/>
        </p:nvCxnSpPr>
        <p:spPr>
          <a:xfrm>
            <a:off x="7487403" y="3685664"/>
            <a:ext cx="1087108" cy="0"/>
          </a:xfrm>
          <a:prstGeom prst="straightConnector1">
            <a:avLst/>
          </a:prstGeom>
          <a:noFill/>
          <a:ln w="13335" cap="sq">
            <a:solidFill>
              <a:schemeClr val="tx1"/>
            </a:solidFill>
            <a:miter/>
            <a:headEnd type="stealth" w="med" len="med"/>
            <a:tailEnd type="stealth" w="med" len="med"/>
          </a:ln>
        </p:spPr>
      </p:cxnSp>
      <p:sp>
        <p:nvSpPr>
          <p:cNvPr id="11" name="标题 1"/>
          <p:cNvSpPr txBox="1"/>
          <p:nvPr/>
        </p:nvSpPr>
        <p:spPr>
          <a:xfrm>
            <a:off x="1653853" y="1930801"/>
            <a:ext cx="1144458" cy="11444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32469" y="2009419"/>
            <a:ext cx="987226" cy="987224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95091" y="2272006"/>
            <a:ext cx="461982" cy="462050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3771" y="1930801"/>
            <a:ext cx="1144458" cy="11444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02387" y="2009419"/>
            <a:ext cx="987226" cy="987224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93708" y="2272006"/>
            <a:ext cx="404585" cy="46205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93689" y="1930801"/>
            <a:ext cx="1144458" cy="114445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472305" y="2009419"/>
            <a:ext cx="987226" cy="987224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4000">
                <a:schemeClr val="accent1"/>
              </a:gs>
            </a:gsLst>
            <a:lin ang="3240000" scaled="0"/>
          </a:gradFill>
          <a:ln w="9525" cap="flat">
            <a:noFill/>
            <a:miter/>
          </a:ln>
          <a:effectLst>
            <a:outerShdw blurRad="254000" dist="190500" dir="2700000" sx="105000" sy="105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34893" y="2293580"/>
            <a:ext cx="462050" cy="41890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68400" y="3204029"/>
            <a:ext cx="2108200" cy="19259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More fractional bits → higher precision, smaller range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041900" y="3204029"/>
            <a:ext cx="2108200" cy="19259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More integer bits → larger range, lower precision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915400" y="3204029"/>
            <a:ext cx="2108200" cy="19259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Balance depends on algorithm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Precision vs. Range Trade-off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06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Fixed-Point Arithmetic Examples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90569" y="2342147"/>
            <a:ext cx="1780674" cy="1788695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443434" y="2342147"/>
            <a:ext cx="7098630" cy="1788695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654615" y="2558715"/>
            <a:ext cx="6676268" cy="135555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Straightforward, same Q format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10002043" y="2054065"/>
            <a:ext cx="667674" cy="670681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165497" y="2231789"/>
            <a:ext cx="340767" cy="31523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76338" y="2646947"/>
            <a:ext cx="1409136" cy="10965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60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52496" y="2184530"/>
            <a:ext cx="203957" cy="204876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Addition/Subtraction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69650" y="2264200"/>
            <a:ext cx="8640000" cy="2736000"/>
          </a:xfrm>
          <a:custGeom>
            <a:avLst/>
            <a:gdLst>
              <a:gd name="connsiteX0" fmla="*/ 264751 w 8640000"/>
              <a:gd name="connsiteY0" fmla="*/ 0 h 2736000"/>
              <a:gd name="connsiteX1" fmla="*/ 8375249 w 8640000"/>
              <a:gd name="connsiteY1" fmla="*/ 0 h 2736000"/>
              <a:gd name="connsiteX2" fmla="*/ 8640000 w 8640000"/>
              <a:gd name="connsiteY2" fmla="*/ 264751 h 2736000"/>
              <a:gd name="connsiteX3" fmla="*/ 8640000 w 8640000"/>
              <a:gd name="connsiteY3" fmla="*/ 2160000 h 2736000"/>
              <a:gd name="connsiteX4" fmla="*/ 8336189 w 8640000"/>
              <a:gd name="connsiteY4" fmla="*/ 2448000 h 2736000"/>
              <a:gd name="connsiteX5" fmla="*/ 4623811 w 8640000"/>
              <a:gd name="connsiteY5" fmla="*/ 2448000 h 2736000"/>
              <a:gd name="connsiteX6" fmla="*/ 4320000 w 8640000"/>
              <a:gd name="connsiteY6" fmla="*/ 2736000 h 2736000"/>
              <a:gd name="connsiteX7" fmla="*/ 4016189 w 8640000"/>
              <a:gd name="connsiteY7" fmla="*/ 2448000 h 2736000"/>
              <a:gd name="connsiteX8" fmla="*/ 303812 w 8640000"/>
              <a:gd name="connsiteY8" fmla="*/ 2448000 h 2736000"/>
              <a:gd name="connsiteX9" fmla="*/ 0 w 8640000"/>
              <a:gd name="connsiteY9" fmla="*/ 2160000 h 2736000"/>
              <a:gd name="connsiteX10" fmla="*/ 0 w 8640000"/>
              <a:gd name="connsiteY10" fmla="*/ 2160000 h 2736000"/>
              <a:gd name="connsiteX11" fmla="*/ 0 w 8640000"/>
              <a:gd name="connsiteY11" fmla="*/ 264751 h 2736000"/>
              <a:gd name="connsiteX12" fmla="*/ 264751 w 8640000"/>
              <a:gd name="connsiteY12" fmla="*/ 0 h 2736000"/>
            </a:gdLst>
            <a:ahLst/>
            <a:cxnLst/>
            <a:rect l="l" t="t" r="r" b="b"/>
            <a:pathLst>
              <a:path w="8640000" h="2736000">
                <a:moveTo>
                  <a:pt x="264751" y="0"/>
                </a:moveTo>
                <a:lnTo>
                  <a:pt x="8375249" y="0"/>
                </a:lnTo>
                <a:cubicBezTo>
                  <a:pt x="8521467" y="0"/>
                  <a:pt x="8640000" y="118533"/>
                  <a:pt x="8640000" y="264751"/>
                </a:cubicBezTo>
                <a:lnTo>
                  <a:pt x="8640000" y="2160000"/>
                </a:lnTo>
                <a:cubicBezTo>
                  <a:pt x="8640000" y="2319058"/>
                  <a:pt x="8503979" y="2448000"/>
                  <a:pt x="8336189" y="2448000"/>
                </a:cubicBezTo>
                <a:lnTo>
                  <a:pt x="4623811" y="2448000"/>
                </a:lnTo>
                <a:cubicBezTo>
                  <a:pt x="4456021" y="2448000"/>
                  <a:pt x="4320000" y="2576942"/>
                  <a:pt x="4320000" y="2736000"/>
                </a:cubicBezTo>
                <a:cubicBezTo>
                  <a:pt x="4320000" y="2576942"/>
                  <a:pt x="4183979" y="2448000"/>
                  <a:pt x="4016189" y="2448000"/>
                </a:cubicBezTo>
                <a:lnTo>
                  <a:pt x="303812" y="2448000"/>
                </a:lnTo>
                <a:cubicBezTo>
                  <a:pt x="136021" y="2448000"/>
                  <a:pt x="0" y="2319058"/>
                  <a:pt x="0" y="2160000"/>
                </a:cubicBezTo>
                <a:lnTo>
                  <a:pt x="0" y="2160000"/>
                </a:lnTo>
                <a:lnTo>
                  <a:pt x="0" y="264751"/>
                </a:lnTo>
                <a:cubicBezTo>
                  <a:pt x="0" y="118533"/>
                  <a:pt x="118533" y="0"/>
                  <a:pt x="264751" y="0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accent1"/>
            </a:solidFill>
            <a:miter/>
          </a:ln>
          <a:effectLst>
            <a:outerShdw blurRad="317500" dist="190500" dir="30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09650" y="2552450"/>
            <a:ext cx="7560000" cy="1736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GB" altLang="zh-CN" sz="2800" dirty="0"/>
              <a:t>Will you convert Q1.2.13 to Q1.3.12??</a:t>
            </a:r>
            <a:br>
              <a:rPr kumimoji="1" lang="en-GB" altLang="zh-CN" sz="2800" dirty="0"/>
            </a:br>
            <a:r>
              <a:rPr kumimoji="1" lang="en-GB" altLang="zh-CN" sz="2800" dirty="0"/>
              <a:t>Or</a:t>
            </a:r>
            <a:br>
              <a:rPr kumimoji="1" lang="en-GB" altLang="zh-CN" sz="2800" dirty="0"/>
            </a:br>
            <a:r>
              <a:rPr kumimoji="1" lang="en-GB" altLang="zh-CN" sz="2800" dirty="0"/>
              <a:t>Will you convert Q1.3.12 to Q1.2.13??</a:t>
            </a:r>
            <a:endParaRPr kumimoji="1" lang="zh-CN" altLang="en-US" sz="2800" dirty="0"/>
          </a:p>
        </p:txBody>
      </p:sp>
      <p:sp>
        <p:nvSpPr>
          <p:cNvPr id="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How to add Q1.2.13 and Q1.3.12??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510739"/>
            <a:ext cx="12192000" cy="3827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>
            <a:off x="5651212" y="4886551"/>
            <a:ext cx="889576" cy="0"/>
          </a:xfrm>
          <a:prstGeom prst="line">
            <a:avLst/>
          </a:prstGeom>
          <a:noFill/>
          <a:ln w="12700" cap="rnd">
            <a:solidFill>
              <a:schemeClr val="bg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>
            <a:off x="2822762" y="1923869"/>
            <a:ext cx="6546476" cy="27142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Q1.m.n × Q1.m.n = Q2.2m.2n → need to re- scale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Multiplication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689650" y="3934120"/>
            <a:ext cx="10800000" cy="2160000"/>
          </a:xfrm>
          <a:prstGeom prst="round1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rcRect l="464" t="40355" r="464" b="20173"/>
          <a:stretch>
            <a:fillRect/>
          </a:stretch>
        </p:blipFill>
        <p:spPr>
          <a:xfrm>
            <a:off x="689650" y="1414120"/>
            <a:ext cx="10800000" cy="2520000"/>
          </a:xfrm>
          <a:custGeom>
            <a:avLst/>
            <a:gdLst/>
            <a:ahLst/>
            <a:cxnLst/>
            <a:rect l="l" t="t" r="r" b="b"/>
            <a:pathLst>
              <a:path w="10800000" h="2520000">
                <a:moveTo>
                  <a:pt x="0" y="0"/>
                </a:moveTo>
                <a:lnTo>
                  <a:pt x="10044000" y="0"/>
                </a:lnTo>
                <a:cubicBezTo>
                  <a:pt x="10461527" y="0"/>
                  <a:pt x="10800000" y="338473"/>
                  <a:pt x="10800000" y="756000"/>
                </a:cubicBezTo>
                <a:lnTo>
                  <a:pt x="10800000" y="2520000"/>
                </a:lnTo>
                <a:lnTo>
                  <a:pt x="0" y="252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1049650" y="4499778"/>
            <a:ext cx="10080000" cy="11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Expensive, often replaced with reciprocal + multiply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1130835" y="4265816"/>
            <a:ext cx="720000" cy="0"/>
          </a:xfrm>
          <a:prstGeom prst="line">
            <a:avLst/>
          </a:prstGeom>
          <a:noFill/>
          <a:ln w="88900" cap="rnd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Division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11200" y="3918857"/>
            <a:ext cx="2583543" cy="95794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99571" y="1357174"/>
            <a:ext cx="6020758" cy="20718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2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Understanding Precision and Range in Fixed-Point Representation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0921" y="4078560"/>
            <a:ext cx="2324100" cy="63853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913146" y="3350724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Integer Bits and Range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73707" y="3354776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73707" y="2244372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16200" y="2240320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Fractional Bits and Precision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669725" y="440543"/>
            <a:ext cx="2520000" cy="2520000"/>
          </a:xfrm>
          <a:prstGeom prst="teardrop">
            <a:avLst/>
          </a:prstGeom>
          <a:solidFill>
            <a:schemeClr val="accent1"/>
          </a:solidFill>
          <a:ln w="46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8682" y="1312602"/>
            <a:ext cx="2331043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 flipH="1">
            <a:off x="845207" y="1937909"/>
            <a:ext cx="2727886" cy="0"/>
          </a:xfrm>
          <a:prstGeom prst="line">
            <a:avLst/>
          </a:prstGeom>
          <a:noFill/>
          <a:ln w="12700" cap="sq">
            <a:solidFill>
              <a:schemeClr val="bg1"/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>
            <a:off x="3913146" y="4461128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Balancing Precision and Range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473707" y="4465180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73371" y="2840338"/>
            <a:ext cx="5119058" cy="25853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Fractional Bits and Precision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15159" y="1432339"/>
            <a:ext cx="2277270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95770" y="1432339"/>
            <a:ext cx="2757871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Finite Impulse Response (FIR) Filter Design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15089" y="2057567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3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26183" y="2168661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87073" y="2340111"/>
            <a:ext cx="457678" cy="44291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415089" y="394534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3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26183" y="405643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730058" y="4244579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583978" y="2489665"/>
            <a:ext cx="396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5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Increasing the number of fractional bits enhances the accuracy of numerical representation, allowing for more precise calculations, which is crucial in fields requiring detailed data.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583978" y="1878957"/>
            <a:ext cx="3960000" cy="579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Higher Precision Explained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83978" y="4377443"/>
            <a:ext cx="3960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5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Q1.2.13 format provides limited precision compared to Q1.2.29, illustrating how the additional fractional bits in Q1.2.29 capture finer details in numerical values, affecting data integrity.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7583978" y="3766734"/>
            <a:ext cx="3960000" cy="579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Example: Q1.2.13 vs. Q1.2.29</a:t>
            </a:r>
            <a:endParaRPr kumimoji="1" lang="zh-C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/>
          </a:blip>
          <a:srcRect l="4235" r="32442" b="2461"/>
          <a:stretch>
            <a:fillRect/>
          </a:stretch>
        </p:blipFill>
        <p:spPr>
          <a:xfrm>
            <a:off x="584200" y="1625271"/>
            <a:ext cx="5446538" cy="4521859"/>
          </a:xfrm>
          <a:custGeom>
            <a:avLst/>
            <a:gdLst/>
            <a:ahLst/>
            <a:cxnLst/>
            <a:rect l="l" t="t" r="r" b="b"/>
            <a:pathLst>
              <a:path w="5446538" h="4521859">
                <a:moveTo>
                  <a:pt x="104487" y="0"/>
                </a:moveTo>
                <a:lnTo>
                  <a:pt x="5342051" y="0"/>
                </a:lnTo>
                <a:lnTo>
                  <a:pt x="5389280" y="32638"/>
                </a:lnTo>
                <a:cubicBezTo>
                  <a:pt x="5424657" y="68900"/>
                  <a:pt x="5446538" y="118996"/>
                  <a:pt x="5446538" y="174330"/>
                </a:cubicBezTo>
                <a:lnTo>
                  <a:pt x="5446538" y="4321478"/>
                </a:lnTo>
                <a:cubicBezTo>
                  <a:pt x="5446538" y="4432145"/>
                  <a:pt x="5359013" y="4521859"/>
                  <a:pt x="5251046" y="4521859"/>
                </a:cubicBezTo>
                <a:lnTo>
                  <a:pt x="195492" y="4521859"/>
                </a:lnTo>
                <a:cubicBezTo>
                  <a:pt x="87525" y="4521859"/>
                  <a:pt x="0" y="4432145"/>
                  <a:pt x="0" y="4321478"/>
                </a:cubicBezTo>
                <a:lnTo>
                  <a:pt x="0" y="174330"/>
                </a:lnTo>
                <a:cubicBezTo>
                  <a:pt x="0" y="118996"/>
                  <a:pt x="21881" y="68900"/>
                  <a:pt x="57258" y="32638"/>
                </a:cubicBezTo>
                <a:lnTo>
                  <a:pt x="10448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Impact of More Fractional Bits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1194" y="1943972"/>
            <a:ext cx="5040000" cy="342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582900" y="190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2900" y="207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7943" y="1943972"/>
            <a:ext cx="5040000" cy="342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19649" y="190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79649" y="207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91943" y="2359072"/>
            <a:ext cx="4189657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Range Limitations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91943" y="3045556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As more fractional bits are added, the range of representable values can decrease, leading to potential underflow or overflow issues that limit practical data use in various applications.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55194" y="2359072"/>
            <a:ext cx="4192206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Real-world Applications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55194" y="3045556"/>
            <a:ext cx="4392000" cy="19438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 engineering and computer graphics, the balance between precision and range is essential, influencing how data is processed and displayed in tools such as CAD software and gaming engines.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Trade-offs in Precision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73371" y="2840338"/>
            <a:ext cx="5119058" cy="25853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Integer Bits and Range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15159" y="1432339"/>
            <a:ext cx="2277270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95770" y="1432339"/>
            <a:ext cx="2757871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1068" y="1780673"/>
            <a:ext cx="5134003" cy="3609474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1068" y="1780673"/>
            <a:ext cx="795324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4999747" y="4547936"/>
            <a:ext cx="795324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8326" y="3160296"/>
            <a:ext cx="4594132" cy="17084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Increasing the number of integer bits allows for a greater range of values, enabling computers to accurately represent larger numbers without overflow, which is crucial for complex calculations.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68326" y="2589782"/>
            <a:ext cx="4594274" cy="4019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Larger Range Benefits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84229" y="1780673"/>
            <a:ext cx="5134003" cy="3609474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84229" y="1780673"/>
            <a:ext cx="795324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 flipV="1">
            <a:off x="10722908" y="4547936"/>
            <a:ext cx="795324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91487" y="3160296"/>
            <a:ext cx="4594132" cy="17084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 data representation, more integer bits can store larger integers, enhancing performance in applications like gaming and data analysis where numerical limits are often a concern.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91487" y="2589782"/>
            <a:ext cx="4598813" cy="4019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Examples in Data Representation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More Integer Bits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33451" r="21147"/>
          <a:stretch>
            <a:fillRect/>
          </a:stretch>
        </p:blipFill>
        <p:spPr>
          <a:xfrm>
            <a:off x="6410798" y="0"/>
            <a:ext cx="4954937" cy="6858000"/>
          </a:xfrm>
          <a:custGeom>
            <a:avLst/>
            <a:gdLst/>
            <a:ahLst/>
            <a:cxnLst/>
            <a:rect l="l" t="t" r="r" b="b"/>
            <a:pathLst>
              <a:path w="4954937" h="6858000">
                <a:moveTo>
                  <a:pt x="916808" y="0"/>
                </a:moveTo>
                <a:lnTo>
                  <a:pt x="4954937" y="0"/>
                </a:lnTo>
                <a:lnTo>
                  <a:pt x="4694472" y="125630"/>
                </a:lnTo>
                <a:cubicBezTo>
                  <a:pt x="3532956" y="756725"/>
                  <a:pt x="2741286" y="1982578"/>
                  <a:pt x="2728765" y="3395709"/>
                </a:cubicBezTo>
                <a:cubicBezTo>
                  <a:pt x="2715958" y="4840957"/>
                  <a:pt x="3521461" y="6104790"/>
                  <a:pt x="4715218" y="6743618"/>
                </a:cubicBezTo>
                <a:lnTo>
                  <a:pt x="4948967" y="6858000"/>
                </a:lnTo>
                <a:lnTo>
                  <a:pt x="916144" y="6858000"/>
                </a:lnTo>
                <a:lnTo>
                  <a:pt x="787532" y="6627233"/>
                </a:lnTo>
                <a:cubicBezTo>
                  <a:pt x="275312" y="5653959"/>
                  <a:pt x="-10142" y="4543809"/>
                  <a:pt x="276" y="3368065"/>
                </a:cubicBezTo>
                <a:cubicBezTo>
                  <a:pt x="10694" y="2192322"/>
                  <a:pt x="315776" y="1087404"/>
                  <a:pt x="845162" y="12336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100116" y="2045138"/>
            <a:ext cx="667634" cy="66763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268839" y="2219188"/>
            <a:ext cx="330188" cy="31953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7101" y="1962433"/>
            <a:ext cx="5058164" cy="3357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Decreased Precision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27100" y="2383240"/>
            <a:ext cx="5058165" cy="14672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While more bits increase the range, they can reduce precision in some contexts, affecting applications that rely on exact numeric representation, such as financial calculations.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08320" y="4353172"/>
            <a:ext cx="251226" cy="28690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27100" y="4082898"/>
            <a:ext cx="5054600" cy="302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927100" y="4500911"/>
            <a:ext cx="5041900" cy="14672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.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Consequences of Increasing Integer Bits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84" r="-184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73371" y="2840338"/>
            <a:ext cx="5119058" cy="25853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Balancing Precision and Range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15159" y="1432339"/>
            <a:ext cx="2277270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95770" y="1432339"/>
            <a:ext cx="2757871" cy="12084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PART.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122126" y="1923633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17400" y="2160760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88745" y="1652203"/>
            <a:ext cx="543206" cy="468280"/>
          </a:xfrm>
          <a:prstGeom prst="hexagon">
            <a:avLst/>
          </a:prstGeom>
          <a:solidFill>
            <a:schemeClr val="bg2"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22126" y="3807511"/>
            <a:ext cx="1767840" cy="1524000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84622" y="4044638"/>
            <a:ext cx="294658" cy="254016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675480" y="3536081"/>
            <a:ext cx="543206" cy="468280"/>
          </a:xfrm>
          <a:prstGeom prst="hexagon">
            <a:avLst/>
          </a:prstGeom>
          <a:solidFill>
            <a:schemeClr val="bg2"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4777647" y="3556000"/>
            <a:ext cx="5807803" cy="0"/>
          </a:xfrm>
          <a:prstGeom prst="line">
            <a:avLst/>
          </a:prstGeom>
          <a:noFill/>
          <a:ln w="6350" cap="sq">
            <a:solidFill>
              <a:schemeClr val="tx1">
                <a:alpha val="20000"/>
              </a:schemeClr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>
            <a:off x="2348142" y="5760323"/>
            <a:ext cx="1315808" cy="1134318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848883" y="6172200"/>
            <a:ext cx="314325" cy="342900"/>
          </a:xfrm>
          <a:prstGeom prst="downArrow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68122" y="1915299"/>
            <a:ext cx="5829300" cy="3683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Algorithmic Dependencies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68121" y="2403641"/>
            <a:ext cx="5823679" cy="10591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2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Algorithmic dependencies refer to how various algorithms interact with data. Understanding these relationships helps in achieving optimal performance in precision and range while avoiding errors.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68122" y="3964277"/>
            <a:ext cx="5829300" cy="3683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82170C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Practical Considerations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68121" y="4439919"/>
            <a:ext cx="5823679" cy="10591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2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Practical considerations involve real- world factors such as computational resources, data variability, and context of use, influencing how to balance precision and range effectively in algorithm design.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561457" y="4309603"/>
            <a:ext cx="892943" cy="656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EC4635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561457" y="2353803"/>
            <a:ext cx="892943" cy="6563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EC4635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Understanding the Balance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07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Practical Example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92890" y="1478888"/>
            <a:ext cx="11099110" cy="1880921"/>
          </a:xfrm>
          <a:custGeom>
            <a:avLst/>
            <a:gdLst>
              <a:gd name="connsiteX0" fmla="*/ 777240 w 11099110"/>
              <a:gd name="connsiteY0" fmla="*/ 0 h 1554480"/>
              <a:gd name="connsiteX1" fmla="*/ 11099110 w 11099110"/>
              <a:gd name="connsiteY1" fmla="*/ 0 h 1554480"/>
              <a:gd name="connsiteX2" fmla="*/ 11099110 w 11099110"/>
              <a:gd name="connsiteY2" fmla="*/ 1554480 h 1554480"/>
              <a:gd name="connsiteX3" fmla="*/ 777240 w 11099110"/>
              <a:gd name="connsiteY3" fmla="*/ 1554480 h 1554480"/>
              <a:gd name="connsiteX4" fmla="*/ 0 w 11099110"/>
              <a:gd name="connsiteY4" fmla="*/ 777240 h 1554480"/>
              <a:gd name="connsiteX5" fmla="*/ 777240 w 11099110"/>
              <a:gd name="connsiteY5" fmla="*/ 0 h 1554480"/>
            </a:gdLst>
            <a:ahLst/>
            <a:cxnLst/>
            <a:rect l="l" t="t" r="r" b="b"/>
            <a:pathLst>
              <a:path w="11099110" h="1554480">
                <a:moveTo>
                  <a:pt x="777240" y="0"/>
                </a:moveTo>
                <a:lnTo>
                  <a:pt x="11099110" y="0"/>
                </a:lnTo>
                <a:lnTo>
                  <a:pt x="11099110" y="1554480"/>
                </a:lnTo>
                <a:lnTo>
                  <a:pt x="777240" y="1554480"/>
                </a:ln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1">
            <a:off x="10250960" y="4157013"/>
            <a:ext cx="976290" cy="114037"/>
          </a:xfrm>
          <a:custGeom>
            <a:avLst/>
            <a:gdLst>
              <a:gd name="connsiteX0" fmla="*/ 862309 w 976290"/>
              <a:gd name="connsiteY0" fmla="*/ 114037 h 114037"/>
              <a:gd name="connsiteX1" fmla="*/ 919300 w 976290"/>
              <a:gd name="connsiteY1" fmla="*/ 114037 h 114037"/>
              <a:gd name="connsiteX2" fmla="*/ 976290 w 976290"/>
              <a:gd name="connsiteY2" fmla="*/ 57019 h 114037"/>
              <a:gd name="connsiteX3" fmla="*/ 919300 w 976290"/>
              <a:gd name="connsiteY3" fmla="*/ 0 h 114037"/>
              <a:gd name="connsiteX4" fmla="*/ 862309 w 976290"/>
              <a:gd name="connsiteY4" fmla="*/ 0 h 114037"/>
              <a:gd name="connsiteX5" fmla="*/ 919300 w 976290"/>
              <a:gd name="connsiteY5" fmla="*/ 57019 h 114037"/>
              <a:gd name="connsiteX6" fmla="*/ 738104 w 976290"/>
              <a:gd name="connsiteY6" fmla="*/ 114037 h 114037"/>
              <a:gd name="connsiteX7" fmla="*/ 795095 w 976290"/>
              <a:gd name="connsiteY7" fmla="*/ 114037 h 114037"/>
              <a:gd name="connsiteX8" fmla="*/ 852085 w 976290"/>
              <a:gd name="connsiteY8" fmla="*/ 57019 h 114037"/>
              <a:gd name="connsiteX9" fmla="*/ 795095 w 976290"/>
              <a:gd name="connsiteY9" fmla="*/ 0 h 114037"/>
              <a:gd name="connsiteX10" fmla="*/ 738104 w 976290"/>
              <a:gd name="connsiteY10" fmla="*/ 0 h 114037"/>
              <a:gd name="connsiteX11" fmla="*/ 795095 w 976290"/>
              <a:gd name="connsiteY11" fmla="*/ 57019 h 114037"/>
              <a:gd name="connsiteX12" fmla="*/ 616275 w 976290"/>
              <a:gd name="connsiteY12" fmla="*/ 114037 h 114037"/>
              <a:gd name="connsiteX13" fmla="*/ 673266 w 976290"/>
              <a:gd name="connsiteY13" fmla="*/ 114037 h 114037"/>
              <a:gd name="connsiteX14" fmla="*/ 730256 w 976290"/>
              <a:gd name="connsiteY14" fmla="*/ 57019 h 114037"/>
              <a:gd name="connsiteX15" fmla="*/ 673266 w 976290"/>
              <a:gd name="connsiteY15" fmla="*/ 0 h 114037"/>
              <a:gd name="connsiteX16" fmla="*/ 616275 w 976290"/>
              <a:gd name="connsiteY16" fmla="*/ 0 h 114037"/>
              <a:gd name="connsiteX17" fmla="*/ 673266 w 976290"/>
              <a:gd name="connsiteY17" fmla="*/ 57019 h 114037"/>
              <a:gd name="connsiteX18" fmla="*/ 492070 w 976290"/>
              <a:gd name="connsiteY18" fmla="*/ 114037 h 114037"/>
              <a:gd name="connsiteX19" fmla="*/ 549061 w 976290"/>
              <a:gd name="connsiteY19" fmla="*/ 114037 h 114037"/>
              <a:gd name="connsiteX20" fmla="*/ 606051 w 976290"/>
              <a:gd name="connsiteY20" fmla="*/ 57019 h 114037"/>
              <a:gd name="connsiteX21" fmla="*/ 549061 w 976290"/>
              <a:gd name="connsiteY21" fmla="*/ 0 h 114037"/>
              <a:gd name="connsiteX22" fmla="*/ 492070 w 976290"/>
              <a:gd name="connsiteY22" fmla="*/ 0 h 114037"/>
              <a:gd name="connsiteX23" fmla="*/ 549061 w 976290"/>
              <a:gd name="connsiteY23" fmla="*/ 57019 h 114037"/>
              <a:gd name="connsiteX24" fmla="*/ 370240 w 976290"/>
              <a:gd name="connsiteY24" fmla="*/ 114037 h 114037"/>
              <a:gd name="connsiteX25" fmla="*/ 427231 w 976290"/>
              <a:gd name="connsiteY25" fmla="*/ 114037 h 114037"/>
              <a:gd name="connsiteX26" fmla="*/ 484221 w 976290"/>
              <a:gd name="connsiteY26" fmla="*/ 57019 h 114037"/>
              <a:gd name="connsiteX27" fmla="*/ 427231 w 976290"/>
              <a:gd name="connsiteY27" fmla="*/ 0 h 114037"/>
              <a:gd name="connsiteX28" fmla="*/ 370240 w 976290"/>
              <a:gd name="connsiteY28" fmla="*/ 0 h 114037"/>
              <a:gd name="connsiteX29" fmla="*/ 427231 w 976290"/>
              <a:gd name="connsiteY29" fmla="*/ 57019 h 114037"/>
              <a:gd name="connsiteX30" fmla="*/ 246035 w 976290"/>
              <a:gd name="connsiteY30" fmla="*/ 114037 h 114037"/>
              <a:gd name="connsiteX31" fmla="*/ 303026 w 976290"/>
              <a:gd name="connsiteY31" fmla="*/ 114037 h 114037"/>
              <a:gd name="connsiteX32" fmla="*/ 360016 w 976290"/>
              <a:gd name="connsiteY32" fmla="*/ 57019 h 114037"/>
              <a:gd name="connsiteX33" fmla="*/ 303026 w 976290"/>
              <a:gd name="connsiteY33" fmla="*/ 0 h 114037"/>
              <a:gd name="connsiteX34" fmla="*/ 246035 w 976290"/>
              <a:gd name="connsiteY34" fmla="*/ 0 h 114037"/>
              <a:gd name="connsiteX35" fmla="*/ 303026 w 976290"/>
              <a:gd name="connsiteY35" fmla="*/ 57019 h 114037"/>
              <a:gd name="connsiteX36" fmla="*/ 124205 w 976290"/>
              <a:gd name="connsiteY36" fmla="*/ 114037 h 114037"/>
              <a:gd name="connsiteX37" fmla="*/ 181196 w 976290"/>
              <a:gd name="connsiteY37" fmla="*/ 114037 h 114037"/>
              <a:gd name="connsiteX38" fmla="*/ 238186 w 976290"/>
              <a:gd name="connsiteY38" fmla="*/ 57019 h 114037"/>
              <a:gd name="connsiteX39" fmla="*/ 181196 w 976290"/>
              <a:gd name="connsiteY39" fmla="*/ 0 h 114037"/>
              <a:gd name="connsiteX40" fmla="*/ 124205 w 976290"/>
              <a:gd name="connsiteY40" fmla="*/ 0 h 114037"/>
              <a:gd name="connsiteX41" fmla="*/ 181196 w 976290"/>
              <a:gd name="connsiteY41" fmla="*/ 57019 h 114037"/>
              <a:gd name="connsiteX42" fmla="*/ 0 w 976290"/>
              <a:gd name="connsiteY42" fmla="*/ 114037 h 114037"/>
              <a:gd name="connsiteX43" fmla="*/ 56991 w 976290"/>
              <a:gd name="connsiteY43" fmla="*/ 114037 h 114037"/>
              <a:gd name="connsiteX44" fmla="*/ 113981 w 976290"/>
              <a:gd name="connsiteY44" fmla="*/ 57019 h 114037"/>
              <a:gd name="connsiteX45" fmla="*/ 56991 w 976290"/>
              <a:gd name="connsiteY45" fmla="*/ 0 h 114037"/>
              <a:gd name="connsiteX46" fmla="*/ 0 w 976290"/>
              <a:gd name="connsiteY46" fmla="*/ 0 h 114037"/>
              <a:gd name="connsiteX47" fmla="*/ 56991 w 976290"/>
              <a:gd name="connsiteY47" fmla="*/ 57019 h 114037"/>
            </a:gdLst>
            <a:ahLst/>
            <a:cxnLst/>
            <a:rect l="l" t="t" r="r" b="b"/>
            <a:pathLst>
              <a:path w="976290" h="114037">
                <a:moveTo>
                  <a:pt x="862309" y="114037"/>
                </a:moveTo>
                <a:lnTo>
                  <a:pt x="919300" y="114037"/>
                </a:lnTo>
                <a:lnTo>
                  <a:pt x="976290" y="57019"/>
                </a:lnTo>
                <a:lnTo>
                  <a:pt x="919300" y="0"/>
                </a:lnTo>
                <a:lnTo>
                  <a:pt x="862309" y="0"/>
                </a:lnTo>
                <a:lnTo>
                  <a:pt x="919300" y="57019"/>
                </a:lnTo>
                <a:close/>
                <a:moveTo>
                  <a:pt x="738104" y="114037"/>
                </a:moveTo>
                <a:lnTo>
                  <a:pt x="795095" y="114037"/>
                </a:lnTo>
                <a:lnTo>
                  <a:pt x="852085" y="57019"/>
                </a:lnTo>
                <a:lnTo>
                  <a:pt x="795095" y="0"/>
                </a:lnTo>
                <a:lnTo>
                  <a:pt x="738104" y="0"/>
                </a:lnTo>
                <a:lnTo>
                  <a:pt x="795095" y="57019"/>
                </a:lnTo>
                <a:close/>
                <a:moveTo>
                  <a:pt x="616275" y="114037"/>
                </a:moveTo>
                <a:lnTo>
                  <a:pt x="673266" y="114037"/>
                </a:lnTo>
                <a:lnTo>
                  <a:pt x="730256" y="57019"/>
                </a:lnTo>
                <a:lnTo>
                  <a:pt x="673266" y="0"/>
                </a:lnTo>
                <a:lnTo>
                  <a:pt x="616275" y="0"/>
                </a:lnTo>
                <a:lnTo>
                  <a:pt x="673266" y="57019"/>
                </a:lnTo>
                <a:close/>
                <a:moveTo>
                  <a:pt x="492070" y="114037"/>
                </a:moveTo>
                <a:lnTo>
                  <a:pt x="549061" y="114037"/>
                </a:lnTo>
                <a:lnTo>
                  <a:pt x="606051" y="57019"/>
                </a:lnTo>
                <a:lnTo>
                  <a:pt x="549061" y="0"/>
                </a:lnTo>
                <a:lnTo>
                  <a:pt x="492070" y="0"/>
                </a:lnTo>
                <a:lnTo>
                  <a:pt x="549061" y="57019"/>
                </a:lnTo>
                <a:close/>
                <a:moveTo>
                  <a:pt x="370240" y="114037"/>
                </a:moveTo>
                <a:lnTo>
                  <a:pt x="427231" y="114037"/>
                </a:lnTo>
                <a:lnTo>
                  <a:pt x="484221" y="57019"/>
                </a:lnTo>
                <a:lnTo>
                  <a:pt x="427231" y="0"/>
                </a:lnTo>
                <a:lnTo>
                  <a:pt x="370240" y="0"/>
                </a:lnTo>
                <a:lnTo>
                  <a:pt x="427231" y="57019"/>
                </a:lnTo>
                <a:close/>
                <a:moveTo>
                  <a:pt x="246035" y="114037"/>
                </a:moveTo>
                <a:lnTo>
                  <a:pt x="303026" y="114037"/>
                </a:lnTo>
                <a:lnTo>
                  <a:pt x="360016" y="57019"/>
                </a:lnTo>
                <a:lnTo>
                  <a:pt x="303026" y="0"/>
                </a:lnTo>
                <a:lnTo>
                  <a:pt x="246035" y="0"/>
                </a:lnTo>
                <a:lnTo>
                  <a:pt x="303026" y="57019"/>
                </a:lnTo>
                <a:close/>
                <a:moveTo>
                  <a:pt x="124205" y="114037"/>
                </a:moveTo>
                <a:lnTo>
                  <a:pt x="181196" y="114037"/>
                </a:lnTo>
                <a:lnTo>
                  <a:pt x="238186" y="57019"/>
                </a:lnTo>
                <a:lnTo>
                  <a:pt x="181196" y="0"/>
                </a:lnTo>
                <a:lnTo>
                  <a:pt x="124205" y="0"/>
                </a:lnTo>
                <a:lnTo>
                  <a:pt x="181196" y="57019"/>
                </a:lnTo>
                <a:close/>
                <a:moveTo>
                  <a:pt x="0" y="114037"/>
                </a:moveTo>
                <a:lnTo>
                  <a:pt x="56991" y="114037"/>
                </a:lnTo>
                <a:lnTo>
                  <a:pt x="113981" y="57019"/>
                </a:lnTo>
                <a:lnTo>
                  <a:pt x="56991" y="0"/>
                </a:lnTo>
                <a:lnTo>
                  <a:pt x="0" y="0"/>
                </a:lnTo>
                <a:lnTo>
                  <a:pt x="56991" y="57019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1326" y="3947891"/>
            <a:ext cx="2724156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51326" y="4566782"/>
            <a:ext cx="2724156" cy="105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Coefficients max: 2.786655772180386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3954932" y="3947891"/>
            <a:ext cx="2724156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54932" y="4566782"/>
            <a:ext cx="2724156" cy="105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Coefficients min:</a:t>
            </a:r>
            <a:b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</a:b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-2.9153372837924336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088695" y="4002027"/>
            <a:ext cx="2883980" cy="424010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50618" y="3947891"/>
            <a:ext cx="2560132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68606" y="4566782"/>
            <a:ext cx="2724156" cy="105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All Coefficients absolute sum: 23.597984136187275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20700000" flipH="1">
            <a:off x="773281" y="1982539"/>
            <a:ext cx="441936" cy="227832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4422872" flipV="1">
            <a:off x="427439" y="1451676"/>
            <a:ext cx="274407" cy="155613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295400" y="1608353"/>
            <a:ext cx="10883900" cy="1840879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Total FIR Filter Coefficients is 13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083881" y="2481737"/>
            <a:ext cx="8221089" cy="2520000"/>
          </a:xfrm>
          <a:custGeom>
            <a:avLst/>
            <a:gdLst>
              <a:gd name="connsiteX0" fmla="*/ 518943 w 8221089"/>
              <a:gd name="connsiteY0" fmla="*/ 0 h 2520000"/>
              <a:gd name="connsiteX1" fmla="*/ 540000 w 8221089"/>
              <a:gd name="connsiteY1" fmla="*/ 0 h 2520000"/>
              <a:gd name="connsiteX2" fmla="*/ 8003235 w 8221089"/>
              <a:gd name="connsiteY2" fmla="*/ 0 h 2520000"/>
              <a:gd name="connsiteX3" fmla="*/ 8221089 w 8221089"/>
              <a:gd name="connsiteY3" fmla="*/ 217854 h 2520000"/>
              <a:gd name="connsiteX4" fmla="*/ 8221089 w 8221089"/>
              <a:gd name="connsiteY4" fmla="*/ 2302146 h 2520000"/>
              <a:gd name="connsiteX5" fmla="*/ 8003235 w 8221089"/>
              <a:gd name="connsiteY5" fmla="*/ 2520000 h 2520000"/>
              <a:gd name="connsiteX6" fmla="*/ 540000 w 8221089"/>
              <a:gd name="connsiteY6" fmla="*/ 2520000 h 2520000"/>
              <a:gd name="connsiteX7" fmla="*/ 518943 w 8221089"/>
              <a:gd name="connsiteY7" fmla="*/ 2520000 h 2520000"/>
              <a:gd name="connsiteX8" fmla="*/ 434145 w 8221089"/>
              <a:gd name="connsiteY8" fmla="*/ 2502880 h 2520000"/>
              <a:gd name="connsiteX9" fmla="*/ 412558 w 8221089"/>
              <a:gd name="connsiteY9" fmla="*/ 2488326 h 2520000"/>
              <a:gd name="connsiteX10" fmla="*/ 389041 w 8221089"/>
              <a:gd name="connsiteY10" fmla="*/ 2476201 h 2520000"/>
              <a:gd name="connsiteX11" fmla="*/ 270000 w 8221089"/>
              <a:gd name="connsiteY11" fmla="*/ 2263543 h 2520000"/>
              <a:gd name="connsiteX12" fmla="*/ 270000 w 8221089"/>
              <a:gd name="connsiteY12" fmla="*/ 1516457 h 2520000"/>
              <a:gd name="connsiteX13" fmla="*/ 0 w 8221089"/>
              <a:gd name="connsiteY13" fmla="*/ 1260000 h 2520000"/>
              <a:gd name="connsiteX14" fmla="*/ 270000 w 8221089"/>
              <a:gd name="connsiteY14" fmla="*/ 1003543 h 2520000"/>
              <a:gd name="connsiteX15" fmla="*/ 270000 w 8221089"/>
              <a:gd name="connsiteY15" fmla="*/ 256457 h 2520000"/>
              <a:gd name="connsiteX16" fmla="*/ 389041 w 8221089"/>
              <a:gd name="connsiteY16" fmla="*/ 43799 h 2520000"/>
              <a:gd name="connsiteX17" fmla="*/ 412558 w 8221089"/>
              <a:gd name="connsiteY17" fmla="*/ 31674 h 2520000"/>
              <a:gd name="connsiteX18" fmla="*/ 434145 w 8221089"/>
              <a:gd name="connsiteY18" fmla="*/ 17120 h 2520000"/>
              <a:gd name="connsiteX19" fmla="*/ 518943 w 8221089"/>
              <a:gd name="connsiteY19" fmla="*/ 0 h 2520000"/>
            </a:gdLst>
            <a:ahLst/>
            <a:cxnLst/>
            <a:rect l="l" t="t" r="r" b="b"/>
            <a:pathLst>
              <a:path w="8221089" h="2520000">
                <a:moveTo>
                  <a:pt x="518943" y="0"/>
                </a:moveTo>
                <a:lnTo>
                  <a:pt x="540000" y="0"/>
                </a:lnTo>
                <a:lnTo>
                  <a:pt x="8003235" y="0"/>
                </a:lnTo>
                <a:cubicBezTo>
                  <a:pt x="8123552" y="0"/>
                  <a:pt x="8221089" y="97537"/>
                  <a:pt x="8221089" y="217854"/>
                </a:cubicBezTo>
                <a:lnTo>
                  <a:pt x="8221089" y="2302146"/>
                </a:lnTo>
                <a:cubicBezTo>
                  <a:pt x="8221089" y="2422463"/>
                  <a:pt x="8123552" y="2520000"/>
                  <a:pt x="8003235" y="2520000"/>
                </a:cubicBezTo>
                <a:lnTo>
                  <a:pt x="540000" y="2520000"/>
                </a:lnTo>
                <a:lnTo>
                  <a:pt x="518943" y="2520000"/>
                </a:lnTo>
                <a:cubicBezTo>
                  <a:pt x="488864" y="2520000"/>
                  <a:pt x="460208" y="2513904"/>
                  <a:pt x="434145" y="2502880"/>
                </a:cubicBezTo>
                <a:lnTo>
                  <a:pt x="412558" y="2488326"/>
                </a:lnTo>
                <a:lnTo>
                  <a:pt x="389041" y="2476201"/>
                </a:lnTo>
                <a:cubicBezTo>
                  <a:pt x="317220" y="2430114"/>
                  <a:pt x="270000" y="2352066"/>
                  <a:pt x="270000" y="2263543"/>
                </a:cubicBezTo>
                <a:lnTo>
                  <a:pt x="270000" y="1516457"/>
                </a:lnTo>
                <a:cubicBezTo>
                  <a:pt x="270000" y="1374820"/>
                  <a:pt x="149117" y="1260000"/>
                  <a:pt x="0" y="1260000"/>
                </a:cubicBezTo>
                <a:cubicBezTo>
                  <a:pt x="149117" y="1260000"/>
                  <a:pt x="270000" y="1145180"/>
                  <a:pt x="270000" y="1003543"/>
                </a:cubicBezTo>
                <a:lnTo>
                  <a:pt x="270000" y="256457"/>
                </a:lnTo>
                <a:cubicBezTo>
                  <a:pt x="270000" y="167934"/>
                  <a:pt x="317220" y="89886"/>
                  <a:pt x="389041" y="43799"/>
                </a:cubicBezTo>
                <a:lnTo>
                  <a:pt x="412558" y="31674"/>
                </a:lnTo>
                <a:lnTo>
                  <a:pt x="434145" y="17120"/>
                </a:lnTo>
                <a:cubicBezTo>
                  <a:pt x="460208" y="6096"/>
                  <a:pt x="488864" y="0"/>
                  <a:pt x="518943" y="0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74331" y="2262662"/>
            <a:ext cx="8221089" cy="2520000"/>
          </a:xfrm>
          <a:custGeom>
            <a:avLst/>
            <a:gdLst>
              <a:gd name="connsiteX0" fmla="*/ 518943 w 8221089"/>
              <a:gd name="connsiteY0" fmla="*/ 0 h 2520000"/>
              <a:gd name="connsiteX1" fmla="*/ 540000 w 8221089"/>
              <a:gd name="connsiteY1" fmla="*/ 0 h 2520000"/>
              <a:gd name="connsiteX2" fmla="*/ 8003235 w 8221089"/>
              <a:gd name="connsiteY2" fmla="*/ 0 h 2520000"/>
              <a:gd name="connsiteX3" fmla="*/ 8221089 w 8221089"/>
              <a:gd name="connsiteY3" fmla="*/ 217854 h 2520000"/>
              <a:gd name="connsiteX4" fmla="*/ 8221089 w 8221089"/>
              <a:gd name="connsiteY4" fmla="*/ 2302146 h 2520000"/>
              <a:gd name="connsiteX5" fmla="*/ 8003235 w 8221089"/>
              <a:gd name="connsiteY5" fmla="*/ 2520000 h 2520000"/>
              <a:gd name="connsiteX6" fmla="*/ 540000 w 8221089"/>
              <a:gd name="connsiteY6" fmla="*/ 2520000 h 2520000"/>
              <a:gd name="connsiteX7" fmla="*/ 518943 w 8221089"/>
              <a:gd name="connsiteY7" fmla="*/ 2520000 h 2520000"/>
              <a:gd name="connsiteX8" fmla="*/ 434145 w 8221089"/>
              <a:gd name="connsiteY8" fmla="*/ 2502880 h 2520000"/>
              <a:gd name="connsiteX9" fmla="*/ 412558 w 8221089"/>
              <a:gd name="connsiteY9" fmla="*/ 2488326 h 2520000"/>
              <a:gd name="connsiteX10" fmla="*/ 389041 w 8221089"/>
              <a:gd name="connsiteY10" fmla="*/ 2476201 h 2520000"/>
              <a:gd name="connsiteX11" fmla="*/ 270000 w 8221089"/>
              <a:gd name="connsiteY11" fmla="*/ 2263543 h 2520000"/>
              <a:gd name="connsiteX12" fmla="*/ 270000 w 8221089"/>
              <a:gd name="connsiteY12" fmla="*/ 1516457 h 2520000"/>
              <a:gd name="connsiteX13" fmla="*/ 0 w 8221089"/>
              <a:gd name="connsiteY13" fmla="*/ 1260000 h 2520000"/>
              <a:gd name="connsiteX14" fmla="*/ 270000 w 8221089"/>
              <a:gd name="connsiteY14" fmla="*/ 1003543 h 2520000"/>
              <a:gd name="connsiteX15" fmla="*/ 270000 w 8221089"/>
              <a:gd name="connsiteY15" fmla="*/ 256457 h 2520000"/>
              <a:gd name="connsiteX16" fmla="*/ 389041 w 8221089"/>
              <a:gd name="connsiteY16" fmla="*/ 43799 h 2520000"/>
              <a:gd name="connsiteX17" fmla="*/ 412558 w 8221089"/>
              <a:gd name="connsiteY17" fmla="*/ 31674 h 2520000"/>
              <a:gd name="connsiteX18" fmla="*/ 434145 w 8221089"/>
              <a:gd name="connsiteY18" fmla="*/ 17120 h 2520000"/>
              <a:gd name="connsiteX19" fmla="*/ 518943 w 8221089"/>
              <a:gd name="connsiteY19" fmla="*/ 0 h 2520000"/>
            </a:gdLst>
            <a:ahLst/>
            <a:cxnLst/>
            <a:rect l="l" t="t" r="r" b="b"/>
            <a:pathLst>
              <a:path w="8221089" h="2520000">
                <a:moveTo>
                  <a:pt x="518943" y="0"/>
                </a:moveTo>
                <a:lnTo>
                  <a:pt x="540000" y="0"/>
                </a:lnTo>
                <a:lnTo>
                  <a:pt x="8003235" y="0"/>
                </a:lnTo>
                <a:cubicBezTo>
                  <a:pt x="8123552" y="0"/>
                  <a:pt x="8221089" y="97537"/>
                  <a:pt x="8221089" y="217854"/>
                </a:cubicBezTo>
                <a:lnTo>
                  <a:pt x="8221089" y="2302146"/>
                </a:lnTo>
                <a:cubicBezTo>
                  <a:pt x="8221089" y="2422463"/>
                  <a:pt x="8123552" y="2520000"/>
                  <a:pt x="8003235" y="2520000"/>
                </a:cubicBezTo>
                <a:lnTo>
                  <a:pt x="540000" y="2520000"/>
                </a:lnTo>
                <a:lnTo>
                  <a:pt x="518943" y="2520000"/>
                </a:lnTo>
                <a:cubicBezTo>
                  <a:pt x="488864" y="2520000"/>
                  <a:pt x="460208" y="2513904"/>
                  <a:pt x="434145" y="2502880"/>
                </a:cubicBezTo>
                <a:lnTo>
                  <a:pt x="412558" y="2488326"/>
                </a:lnTo>
                <a:lnTo>
                  <a:pt x="389041" y="2476201"/>
                </a:lnTo>
                <a:cubicBezTo>
                  <a:pt x="317220" y="2430114"/>
                  <a:pt x="270000" y="2352066"/>
                  <a:pt x="270000" y="2263543"/>
                </a:cubicBezTo>
                <a:lnTo>
                  <a:pt x="270000" y="1516457"/>
                </a:lnTo>
                <a:cubicBezTo>
                  <a:pt x="270000" y="1374820"/>
                  <a:pt x="149117" y="1260000"/>
                  <a:pt x="0" y="1260000"/>
                </a:cubicBezTo>
                <a:cubicBezTo>
                  <a:pt x="149117" y="1260000"/>
                  <a:pt x="270000" y="1145180"/>
                  <a:pt x="270000" y="1003543"/>
                </a:cubicBezTo>
                <a:lnTo>
                  <a:pt x="270000" y="256457"/>
                </a:lnTo>
                <a:cubicBezTo>
                  <a:pt x="270000" y="167934"/>
                  <a:pt x="317220" y="89886"/>
                  <a:pt x="389041" y="43799"/>
                </a:cubicBezTo>
                <a:lnTo>
                  <a:pt x="412558" y="31674"/>
                </a:lnTo>
                <a:lnTo>
                  <a:pt x="434145" y="17120"/>
                </a:lnTo>
                <a:cubicBezTo>
                  <a:pt x="460208" y="6096"/>
                  <a:pt x="488864" y="0"/>
                  <a:pt x="518943" y="0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537620" y="2621662"/>
            <a:ext cx="7132100" cy="1814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How will you decide Q format for Coefficients??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341254" y="2088244"/>
            <a:ext cx="6850746" cy="15472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341254" y="3786773"/>
            <a:ext cx="6850746" cy="15472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rcRect l="1743" t="12139" r="79867" b="67974"/>
          <a:stretch>
            <a:fillRect/>
          </a:stretch>
        </p:blipFill>
        <p:spPr>
          <a:xfrm>
            <a:off x="769256" y="2088244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/>
          </a:blip>
          <a:srcRect l="21053" t="12139" r="60557" b="67974"/>
          <a:stretch>
            <a:fillRect/>
          </a:stretch>
        </p:blipFill>
        <p:spPr>
          <a:xfrm>
            <a:off x="3055255" y="2088244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</a:blip>
          <a:srcRect l="21053" t="33383" r="60557" b="46730"/>
          <a:stretch>
            <a:fillRect/>
          </a:stretch>
        </p:blipFill>
        <p:spPr>
          <a:xfrm>
            <a:off x="3055255" y="3764641"/>
            <a:ext cx="2177143" cy="1569359"/>
          </a:xfrm>
          <a:custGeom>
            <a:avLst/>
            <a:gdLst/>
            <a:ahLst/>
            <a:cxnLst/>
            <a:rect l="l" t="t" r="r" b="b"/>
            <a:pathLst>
              <a:path w="2177143" h="1569359">
                <a:moveTo>
                  <a:pt x="0" y="0"/>
                </a:moveTo>
                <a:lnTo>
                  <a:pt x="2177143" y="0"/>
                </a:lnTo>
                <a:lnTo>
                  <a:pt x="2177143" y="1569359"/>
                </a:lnTo>
                <a:lnTo>
                  <a:pt x="0" y="156935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0" y="2088243"/>
            <a:ext cx="660400" cy="3245757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62286" y="2313217"/>
            <a:ext cx="532315" cy="532315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00126" y="2299708"/>
            <a:ext cx="5218774" cy="10834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Always stable (no feedback terms)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300126" y="3962761"/>
            <a:ext cx="5218774" cy="10834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Output depends only on current and past inputs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77345" y="2428276"/>
            <a:ext cx="302196" cy="30219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562286" y="4000465"/>
            <a:ext cx="532315" cy="532315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677345" y="4129634"/>
            <a:ext cx="302196" cy="27397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11199" y="4129446"/>
            <a:ext cx="2349500" cy="1219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9600">
                <a:ln w="12700">
                  <a:noFill/>
                </a:ln>
                <a:solidFill>
                  <a:srgbClr val="FBD6DC">
                    <a:alpha val="50000"/>
                  </a:srgbClr>
                </a:solidFill>
                <a:latin typeface="poppins-bold"/>
                <a:ea typeface="poppins-bold"/>
                <a:cs typeface="poppins-bold"/>
              </a:rPr>
              <a:t>01.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Linear-phase design (symmetrical coefficients)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08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Verification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7800684" y="1922201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550666" y="1922200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651402" y="2012200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>
            <a:off x="7901421" y="2012201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74204" y="1742200"/>
            <a:ext cx="4230892" cy="378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ahLst/>
            <a:cxnLst/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50800" cap="flat">
            <a:noFill/>
            <a:miter/>
          </a:ln>
          <a:effectLst>
            <a:outerShdw blurRad="508000" dist="127000" dir="30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/>
          </a:blip>
          <a:srcRect l="15592" t="2985" r="12841" b="1095"/>
          <a:stretch>
            <a:fillRect/>
          </a:stretch>
        </p:blipFill>
        <p:spPr>
          <a:xfrm>
            <a:off x="4276415" y="2012200"/>
            <a:ext cx="3626468" cy="3240000"/>
          </a:xfrm>
          <a:custGeom>
            <a:avLst/>
            <a:gdLst/>
            <a:ahLst/>
            <a:cxnLst/>
            <a:rect l="l" t="t" r="r" b="b"/>
            <a:pathLst>
              <a:path w="3626468" h="3240000">
                <a:moveTo>
                  <a:pt x="1092039" y="1"/>
                </a:moveTo>
                <a:lnTo>
                  <a:pt x="2534440" y="1"/>
                </a:lnTo>
                <a:cubicBezTo>
                  <a:pt x="2666929" y="0"/>
                  <a:pt x="2789346" y="70685"/>
                  <a:pt x="2855583" y="185427"/>
                </a:cubicBezTo>
                <a:lnTo>
                  <a:pt x="3576784" y="1434574"/>
                </a:lnTo>
                <a:cubicBezTo>
                  <a:pt x="3643030" y="1549317"/>
                  <a:pt x="3643030" y="1690684"/>
                  <a:pt x="3576784" y="1805427"/>
                </a:cubicBezTo>
                <a:lnTo>
                  <a:pt x="2855583" y="3054573"/>
                </a:lnTo>
                <a:cubicBezTo>
                  <a:pt x="2789346" y="3169316"/>
                  <a:pt x="2666929" y="3240000"/>
                  <a:pt x="2534440" y="3240000"/>
                </a:cubicBezTo>
                <a:lnTo>
                  <a:pt x="1092039" y="3240000"/>
                </a:lnTo>
                <a:cubicBezTo>
                  <a:pt x="959551" y="3240000"/>
                  <a:pt x="837134" y="3169316"/>
                  <a:pt x="770897" y="3054573"/>
                </a:cubicBezTo>
                <a:lnTo>
                  <a:pt x="49650" y="1805427"/>
                </a:lnTo>
                <a:cubicBezTo>
                  <a:pt x="-16549" y="1690669"/>
                  <a:pt x="-16549" y="1549332"/>
                  <a:pt x="49650" y="1434574"/>
                </a:cubicBezTo>
                <a:lnTo>
                  <a:pt x="770897" y="185427"/>
                </a:lnTo>
                <a:cubicBezTo>
                  <a:pt x="837134" y="70685"/>
                  <a:pt x="959551" y="0"/>
                  <a:pt x="1092039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114640" y="2770300"/>
            <a:ext cx="270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Metrics RMSE, PESQ score for speech signals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364660" y="2770300"/>
            <a:ext cx="2700000" cy="18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PESQ score → indicates perceptual quality difference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Compare float vs fixed-point FIR outputs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 09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Summary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16115" y="0"/>
            <a:ext cx="8952411" cy="6858000"/>
          </a:xfrm>
          <a:prstGeom prst="rect">
            <a:avLst/>
          </a:prstGeom>
          <a:gradFill>
            <a:gsLst>
              <a:gs pos="1300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75000">
                <a:schemeClr val="tx1">
                  <a:lumMod val="85000"/>
                  <a:lumOff val="1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2717717" y="833633"/>
            <a:ext cx="2158153" cy="2021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381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10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0721" y="2902039"/>
            <a:ext cx="6843184" cy="1849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Hands 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6421" y="2159513"/>
            <a:ext cx="2607520" cy="695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5400">
                <a:ln w="12700">
                  <a:noFill/>
                </a:ln>
                <a:gradFill>
                  <a:gsLst>
                    <a:gs pos="0">
                      <a:schemeClr val="bg1">
                        <a:alpha val="10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3000000" scaled="0"/>
                </a:gradFill>
                <a:latin typeface="poppins-bold"/>
                <a:ea typeface="poppins-bold"/>
                <a:cs typeface="poppins-bold"/>
              </a:rPr>
              <a:t>PART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79081" y="1038014"/>
            <a:ext cx="4464473" cy="6040967"/>
          </a:xfrm>
          <a:prstGeom prst="flowChartMultidocument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23814" r="23814"/>
          <a:stretch>
            <a:fillRect/>
          </a:stretch>
        </p:blipFill>
        <p:spPr>
          <a:xfrm>
            <a:off x="8041641" y="1227667"/>
            <a:ext cx="4148666" cy="5557520"/>
          </a:xfrm>
          <a:prstGeom prst="flowChartMultidocumen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98873 w 329353"/>
              <a:gd name="connsiteY0" fmla="*/ 60960 h 325967"/>
              <a:gd name="connsiteX1" fmla="*/ 329353 w 329353"/>
              <a:gd name="connsiteY1" fmla="*/ 30480 h 325967"/>
              <a:gd name="connsiteX2" fmla="*/ 298873 w 329353"/>
              <a:gd name="connsiteY2" fmla="*/ 0 h 325967"/>
              <a:gd name="connsiteX3" fmla="*/ 268393 w 329353"/>
              <a:gd name="connsiteY3" fmla="*/ 30480 h 325967"/>
              <a:gd name="connsiteX4" fmla="*/ 298873 w 329353"/>
              <a:gd name="connsiteY4" fmla="*/ 60960 h 325967"/>
              <a:gd name="connsiteX5" fmla="*/ 164253 w 329353"/>
              <a:gd name="connsiteY5" fmla="*/ 60960 h 325967"/>
              <a:gd name="connsiteX6" fmla="*/ 194733 w 329353"/>
              <a:gd name="connsiteY6" fmla="*/ 30480 h 325967"/>
              <a:gd name="connsiteX7" fmla="*/ 164253 w 329353"/>
              <a:gd name="connsiteY7" fmla="*/ 0 h 325967"/>
              <a:gd name="connsiteX8" fmla="*/ 133773 w 329353"/>
              <a:gd name="connsiteY8" fmla="*/ 30480 h 325967"/>
              <a:gd name="connsiteX9" fmla="*/ 164253 w 329353"/>
              <a:gd name="connsiteY9" fmla="*/ 60960 h 325967"/>
              <a:gd name="connsiteX10" fmla="*/ 30480 w 329353"/>
              <a:gd name="connsiteY10" fmla="*/ 60960 h 325967"/>
              <a:gd name="connsiteX11" fmla="*/ 60960 w 329353"/>
              <a:gd name="connsiteY11" fmla="*/ 30480 h 325967"/>
              <a:gd name="connsiteX12" fmla="*/ 30480 w 329353"/>
              <a:gd name="connsiteY12" fmla="*/ 0 h 325967"/>
              <a:gd name="connsiteX13" fmla="*/ 0 w 329353"/>
              <a:gd name="connsiteY13" fmla="*/ 30480 h 325967"/>
              <a:gd name="connsiteX14" fmla="*/ 30480 w 329353"/>
              <a:gd name="connsiteY14" fmla="*/ 60960 h 325967"/>
              <a:gd name="connsiteX15" fmla="*/ 298873 w 329353"/>
              <a:gd name="connsiteY15" fmla="*/ 193887 h 325967"/>
              <a:gd name="connsiteX16" fmla="*/ 329353 w 329353"/>
              <a:gd name="connsiteY16" fmla="*/ 163407 h 325967"/>
              <a:gd name="connsiteX17" fmla="*/ 298873 w 329353"/>
              <a:gd name="connsiteY17" fmla="*/ 132927 h 325967"/>
              <a:gd name="connsiteX18" fmla="*/ 268393 w 329353"/>
              <a:gd name="connsiteY18" fmla="*/ 163407 h 325967"/>
              <a:gd name="connsiteX19" fmla="*/ 298873 w 329353"/>
              <a:gd name="connsiteY19" fmla="*/ 193887 h 325967"/>
              <a:gd name="connsiteX20" fmla="*/ 164253 w 329353"/>
              <a:gd name="connsiteY20" fmla="*/ 193887 h 325967"/>
              <a:gd name="connsiteX21" fmla="*/ 194733 w 329353"/>
              <a:gd name="connsiteY21" fmla="*/ 163407 h 325967"/>
              <a:gd name="connsiteX22" fmla="*/ 164253 w 329353"/>
              <a:gd name="connsiteY22" fmla="*/ 132927 h 325967"/>
              <a:gd name="connsiteX23" fmla="*/ 133773 w 329353"/>
              <a:gd name="connsiteY23" fmla="*/ 163407 h 325967"/>
              <a:gd name="connsiteX24" fmla="*/ 164253 w 329353"/>
              <a:gd name="connsiteY24" fmla="*/ 193887 h 325967"/>
              <a:gd name="connsiteX25" fmla="*/ 30480 w 329353"/>
              <a:gd name="connsiteY25" fmla="*/ 193887 h 325967"/>
              <a:gd name="connsiteX26" fmla="*/ 60960 w 329353"/>
              <a:gd name="connsiteY26" fmla="*/ 163407 h 325967"/>
              <a:gd name="connsiteX27" fmla="*/ 30480 w 329353"/>
              <a:gd name="connsiteY27" fmla="*/ 132927 h 325967"/>
              <a:gd name="connsiteX28" fmla="*/ 0 w 329353"/>
              <a:gd name="connsiteY28" fmla="*/ 163407 h 325967"/>
              <a:gd name="connsiteX29" fmla="*/ 30480 w 329353"/>
              <a:gd name="connsiteY29" fmla="*/ 193887 h 325967"/>
              <a:gd name="connsiteX30" fmla="*/ 298873 w 329353"/>
              <a:gd name="connsiteY30" fmla="*/ 325967 h 325967"/>
              <a:gd name="connsiteX31" fmla="*/ 329353 w 329353"/>
              <a:gd name="connsiteY31" fmla="*/ 295487 h 325967"/>
              <a:gd name="connsiteX32" fmla="*/ 298873 w 329353"/>
              <a:gd name="connsiteY32" fmla="*/ 265007 h 325967"/>
              <a:gd name="connsiteX33" fmla="*/ 268393 w 329353"/>
              <a:gd name="connsiteY33" fmla="*/ 295487 h 325967"/>
              <a:gd name="connsiteX34" fmla="*/ 298873 w 329353"/>
              <a:gd name="connsiteY34" fmla="*/ 325967 h 325967"/>
              <a:gd name="connsiteX35" fmla="*/ 164253 w 329353"/>
              <a:gd name="connsiteY35" fmla="*/ 325967 h 325967"/>
              <a:gd name="connsiteX36" fmla="*/ 194733 w 329353"/>
              <a:gd name="connsiteY36" fmla="*/ 295487 h 325967"/>
              <a:gd name="connsiteX37" fmla="*/ 164253 w 329353"/>
              <a:gd name="connsiteY37" fmla="*/ 265007 h 325967"/>
              <a:gd name="connsiteX38" fmla="*/ 133773 w 329353"/>
              <a:gd name="connsiteY38" fmla="*/ 295487 h 325967"/>
              <a:gd name="connsiteX39" fmla="*/ 164253 w 329353"/>
              <a:gd name="connsiteY39" fmla="*/ 325967 h 325967"/>
              <a:gd name="connsiteX40" fmla="*/ 30480 w 329353"/>
              <a:gd name="connsiteY40" fmla="*/ 325967 h 325967"/>
              <a:gd name="connsiteX41" fmla="*/ 60960 w 329353"/>
              <a:gd name="connsiteY41" fmla="*/ 295487 h 325967"/>
              <a:gd name="connsiteX42" fmla="*/ 30480 w 329353"/>
              <a:gd name="connsiteY42" fmla="*/ 265007 h 325967"/>
              <a:gd name="connsiteX43" fmla="*/ 0 w 329353"/>
              <a:gd name="connsiteY43" fmla="*/ 295487 h 325967"/>
              <a:gd name="connsiteX44" fmla="*/ 30480 w 329353"/>
              <a:gd name="connsiteY44" fmla="*/ 325967 h 325967"/>
            </a:gdLst>
            <a:ahLst/>
            <a:cxnLst/>
            <a:rect l="l" t="t" r="r" b="b"/>
            <a:pathLst>
              <a:path w="329353" h="325967">
                <a:moveTo>
                  <a:pt x="298873" y="60960"/>
                </a:moveTo>
                <a:cubicBezTo>
                  <a:pt x="315707" y="60960"/>
                  <a:pt x="329353" y="47314"/>
                  <a:pt x="329353" y="30480"/>
                </a:cubicBezTo>
                <a:cubicBezTo>
                  <a:pt x="329353" y="13646"/>
                  <a:pt x="315707" y="0"/>
                  <a:pt x="298873" y="0"/>
                </a:cubicBezTo>
                <a:cubicBezTo>
                  <a:pt x="282039" y="0"/>
                  <a:pt x="268393" y="13646"/>
                  <a:pt x="268393" y="30480"/>
                </a:cubicBezTo>
                <a:cubicBezTo>
                  <a:pt x="268393" y="47314"/>
                  <a:pt x="282039" y="60960"/>
                  <a:pt x="298873" y="60960"/>
                </a:cubicBezTo>
                <a:close/>
                <a:moveTo>
                  <a:pt x="164253" y="60960"/>
                </a:moveTo>
                <a:cubicBezTo>
                  <a:pt x="181087" y="60960"/>
                  <a:pt x="194733" y="47314"/>
                  <a:pt x="194733" y="30480"/>
                </a:cubicBezTo>
                <a:cubicBezTo>
                  <a:pt x="194733" y="13646"/>
                  <a:pt x="181087" y="0"/>
                  <a:pt x="164253" y="0"/>
                </a:cubicBezTo>
                <a:cubicBezTo>
                  <a:pt x="147419" y="0"/>
                  <a:pt x="133773" y="13646"/>
                  <a:pt x="133773" y="30480"/>
                </a:cubicBezTo>
                <a:cubicBezTo>
                  <a:pt x="133773" y="47314"/>
                  <a:pt x="147419" y="60960"/>
                  <a:pt x="164253" y="60960"/>
                </a:cubicBezTo>
                <a:close/>
                <a:moveTo>
                  <a:pt x="30480" y="60960"/>
                </a:moveTo>
                <a:cubicBezTo>
                  <a:pt x="47314" y="60960"/>
                  <a:pt x="60960" y="47314"/>
                  <a:pt x="60960" y="30480"/>
                </a:cubicBezTo>
                <a:cubicBezTo>
                  <a:pt x="60960" y="13646"/>
                  <a:pt x="47314" y="0"/>
                  <a:pt x="30480" y="0"/>
                </a:cubicBezTo>
                <a:cubicBezTo>
                  <a:pt x="13646" y="0"/>
                  <a:pt x="0" y="13646"/>
                  <a:pt x="0" y="30480"/>
                </a:cubicBezTo>
                <a:cubicBezTo>
                  <a:pt x="0" y="47314"/>
                  <a:pt x="13646" y="60960"/>
                  <a:pt x="30480" y="60960"/>
                </a:cubicBezTo>
                <a:close/>
                <a:moveTo>
                  <a:pt x="298873" y="193887"/>
                </a:moveTo>
                <a:cubicBezTo>
                  <a:pt x="315707" y="193887"/>
                  <a:pt x="329353" y="180241"/>
                  <a:pt x="329353" y="163407"/>
                </a:cubicBezTo>
                <a:cubicBezTo>
                  <a:pt x="329353" y="146573"/>
                  <a:pt x="315707" y="132927"/>
                  <a:pt x="298873" y="132927"/>
                </a:cubicBezTo>
                <a:cubicBezTo>
                  <a:pt x="282039" y="132927"/>
                  <a:pt x="268393" y="146573"/>
                  <a:pt x="268393" y="163407"/>
                </a:cubicBezTo>
                <a:cubicBezTo>
                  <a:pt x="268393" y="180241"/>
                  <a:pt x="282039" y="193887"/>
                  <a:pt x="298873" y="193887"/>
                </a:cubicBezTo>
                <a:close/>
                <a:moveTo>
                  <a:pt x="164253" y="193887"/>
                </a:moveTo>
                <a:cubicBezTo>
                  <a:pt x="181087" y="193887"/>
                  <a:pt x="194733" y="180241"/>
                  <a:pt x="194733" y="163407"/>
                </a:cubicBezTo>
                <a:cubicBezTo>
                  <a:pt x="194733" y="146573"/>
                  <a:pt x="181087" y="132927"/>
                  <a:pt x="164253" y="132927"/>
                </a:cubicBezTo>
                <a:cubicBezTo>
                  <a:pt x="147419" y="132927"/>
                  <a:pt x="133773" y="146573"/>
                  <a:pt x="133773" y="163407"/>
                </a:cubicBezTo>
                <a:cubicBezTo>
                  <a:pt x="133773" y="180241"/>
                  <a:pt x="147419" y="193887"/>
                  <a:pt x="164253" y="193887"/>
                </a:cubicBezTo>
                <a:close/>
                <a:moveTo>
                  <a:pt x="30480" y="193887"/>
                </a:moveTo>
                <a:cubicBezTo>
                  <a:pt x="47314" y="193887"/>
                  <a:pt x="60960" y="180241"/>
                  <a:pt x="60960" y="163407"/>
                </a:cubicBezTo>
                <a:cubicBezTo>
                  <a:pt x="60960" y="146573"/>
                  <a:pt x="47314" y="132927"/>
                  <a:pt x="30480" y="132927"/>
                </a:cubicBezTo>
                <a:cubicBezTo>
                  <a:pt x="13646" y="132927"/>
                  <a:pt x="0" y="146573"/>
                  <a:pt x="0" y="163407"/>
                </a:cubicBezTo>
                <a:cubicBezTo>
                  <a:pt x="0" y="180241"/>
                  <a:pt x="13646" y="193887"/>
                  <a:pt x="30480" y="193887"/>
                </a:cubicBezTo>
                <a:close/>
                <a:moveTo>
                  <a:pt x="298873" y="325967"/>
                </a:moveTo>
                <a:cubicBezTo>
                  <a:pt x="315707" y="325967"/>
                  <a:pt x="329353" y="312321"/>
                  <a:pt x="329353" y="295487"/>
                </a:cubicBezTo>
                <a:cubicBezTo>
                  <a:pt x="329353" y="278653"/>
                  <a:pt x="315707" y="265007"/>
                  <a:pt x="298873" y="265007"/>
                </a:cubicBezTo>
                <a:cubicBezTo>
                  <a:pt x="282039" y="265007"/>
                  <a:pt x="268393" y="278653"/>
                  <a:pt x="268393" y="295487"/>
                </a:cubicBezTo>
                <a:cubicBezTo>
                  <a:pt x="268393" y="312321"/>
                  <a:pt x="282039" y="325967"/>
                  <a:pt x="298873" y="325967"/>
                </a:cubicBezTo>
                <a:close/>
                <a:moveTo>
                  <a:pt x="164253" y="325967"/>
                </a:moveTo>
                <a:cubicBezTo>
                  <a:pt x="181087" y="325967"/>
                  <a:pt x="194733" y="312321"/>
                  <a:pt x="194733" y="295487"/>
                </a:cubicBezTo>
                <a:cubicBezTo>
                  <a:pt x="194733" y="278653"/>
                  <a:pt x="181087" y="265007"/>
                  <a:pt x="164253" y="265007"/>
                </a:cubicBezTo>
                <a:cubicBezTo>
                  <a:pt x="147419" y="265007"/>
                  <a:pt x="133773" y="278653"/>
                  <a:pt x="133773" y="295487"/>
                </a:cubicBezTo>
                <a:cubicBezTo>
                  <a:pt x="133773" y="312321"/>
                  <a:pt x="147419" y="325967"/>
                  <a:pt x="164253" y="325967"/>
                </a:cubicBezTo>
                <a:close/>
                <a:moveTo>
                  <a:pt x="30480" y="325967"/>
                </a:moveTo>
                <a:cubicBezTo>
                  <a:pt x="47314" y="325967"/>
                  <a:pt x="60960" y="312321"/>
                  <a:pt x="60960" y="295487"/>
                </a:cubicBezTo>
                <a:cubicBezTo>
                  <a:pt x="60960" y="278653"/>
                  <a:pt x="47314" y="265007"/>
                  <a:pt x="30480" y="265007"/>
                </a:cubicBezTo>
                <a:cubicBezTo>
                  <a:pt x="13646" y="265007"/>
                  <a:pt x="0" y="278653"/>
                  <a:pt x="0" y="295487"/>
                </a:cubicBezTo>
                <a:cubicBezTo>
                  <a:pt x="0" y="312321"/>
                  <a:pt x="13646" y="325967"/>
                  <a:pt x="30480" y="325967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1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 t="696" r="13503" b="1248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33675" y="0"/>
            <a:ext cx="9574206" cy="68580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0"/>
                </a:schemeClr>
              </a:gs>
              <a:gs pos="29000">
                <a:srgbClr val="000000">
                  <a:alpha val="100000"/>
                </a:srgbClr>
              </a:gs>
              <a:gs pos="53000">
                <a:srgbClr val="000000">
                  <a:alpha val="100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 w="12700" cap="flat">
            <a:solidFill>
              <a:schemeClr val="accent1">
                <a:shade val="5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 flipV="1">
            <a:off x="12114106" y="172721"/>
            <a:ext cx="329353" cy="325967"/>
          </a:xfrm>
          <a:custGeom>
            <a:avLst/>
            <a:gdLst>
              <a:gd name="connsiteX0" fmla="*/ 224155 w 247015"/>
              <a:gd name="connsiteY0" fmla="*/ 45720 h 244475"/>
              <a:gd name="connsiteX1" fmla="*/ 247015 w 247015"/>
              <a:gd name="connsiteY1" fmla="*/ 22860 h 244475"/>
              <a:gd name="connsiteX2" fmla="*/ 224155 w 247015"/>
              <a:gd name="connsiteY2" fmla="*/ 0 h 244475"/>
              <a:gd name="connsiteX3" fmla="*/ 201295 w 247015"/>
              <a:gd name="connsiteY3" fmla="*/ 22860 h 244475"/>
              <a:gd name="connsiteX4" fmla="*/ 224155 w 247015"/>
              <a:gd name="connsiteY4" fmla="*/ 45720 h 244475"/>
              <a:gd name="connsiteX5" fmla="*/ 123190 w 247015"/>
              <a:gd name="connsiteY5" fmla="*/ 45720 h 244475"/>
              <a:gd name="connsiteX6" fmla="*/ 146050 w 247015"/>
              <a:gd name="connsiteY6" fmla="*/ 22860 h 244475"/>
              <a:gd name="connsiteX7" fmla="*/ 123190 w 247015"/>
              <a:gd name="connsiteY7" fmla="*/ 0 h 244475"/>
              <a:gd name="connsiteX8" fmla="*/ 100330 w 247015"/>
              <a:gd name="connsiteY8" fmla="*/ 22860 h 244475"/>
              <a:gd name="connsiteX9" fmla="*/ 123190 w 247015"/>
              <a:gd name="connsiteY9" fmla="*/ 45720 h 244475"/>
              <a:gd name="connsiteX10" fmla="*/ 22860 w 247015"/>
              <a:gd name="connsiteY10" fmla="*/ 45720 h 244475"/>
              <a:gd name="connsiteX11" fmla="*/ 45720 w 247015"/>
              <a:gd name="connsiteY11" fmla="*/ 22860 h 244475"/>
              <a:gd name="connsiteX12" fmla="*/ 22860 w 247015"/>
              <a:gd name="connsiteY12" fmla="*/ 0 h 244475"/>
              <a:gd name="connsiteX13" fmla="*/ 0 w 247015"/>
              <a:gd name="connsiteY13" fmla="*/ 22860 h 244475"/>
              <a:gd name="connsiteX14" fmla="*/ 22860 w 247015"/>
              <a:gd name="connsiteY14" fmla="*/ 45720 h 244475"/>
              <a:gd name="connsiteX15" fmla="*/ 224155 w 247015"/>
              <a:gd name="connsiteY15" fmla="*/ 145415 h 244475"/>
              <a:gd name="connsiteX16" fmla="*/ 247015 w 247015"/>
              <a:gd name="connsiteY16" fmla="*/ 122555 h 244475"/>
              <a:gd name="connsiteX17" fmla="*/ 224155 w 247015"/>
              <a:gd name="connsiteY17" fmla="*/ 99695 h 244475"/>
              <a:gd name="connsiteX18" fmla="*/ 201295 w 247015"/>
              <a:gd name="connsiteY18" fmla="*/ 122555 h 244475"/>
              <a:gd name="connsiteX19" fmla="*/ 224155 w 247015"/>
              <a:gd name="connsiteY19" fmla="*/ 145415 h 244475"/>
              <a:gd name="connsiteX20" fmla="*/ 123190 w 247015"/>
              <a:gd name="connsiteY20" fmla="*/ 145415 h 244475"/>
              <a:gd name="connsiteX21" fmla="*/ 146050 w 247015"/>
              <a:gd name="connsiteY21" fmla="*/ 122555 h 244475"/>
              <a:gd name="connsiteX22" fmla="*/ 123190 w 247015"/>
              <a:gd name="connsiteY22" fmla="*/ 99695 h 244475"/>
              <a:gd name="connsiteX23" fmla="*/ 100330 w 247015"/>
              <a:gd name="connsiteY23" fmla="*/ 122555 h 244475"/>
              <a:gd name="connsiteX24" fmla="*/ 123190 w 247015"/>
              <a:gd name="connsiteY24" fmla="*/ 145415 h 244475"/>
              <a:gd name="connsiteX25" fmla="*/ 22860 w 247015"/>
              <a:gd name="connsiteY25" fmla="*/ 145415 h 244475"/>
              <a:gd name="connsiteX26" fmla="*/ 45720 w 247015"/>
              <a:gd name="connsiteY26" fmla="*/ 122555 h 244475"/>
              <a:gd name="connsiteX27" fmla="*/ 22860 w 247015"/>
              <a:gd name="connsiteY27" fmla="*/ 99695 h 244475"/>
              <a:gd name="connsiteX28" fmla="*/ 0 w 247015"/>
              <a:gd name="connsiteY28" fmla="*/ 122555 h 244475"/>
              <a:gd name="connsiteX29" fmla="*/ 22860 w 247015"/>
              <a:gd name="connsiteY29" fmla="*/ 145415 h 244475"/>
              <a:gd name="connsiteX30" fmla="*/ 224155 w 247015"/>
              <a:gd name="connsiteY30" fmla="*/ 244475 h 244475"/>
              <a:gd name="connsiteX31" fmla="*/ 247015 w 247015"/>
              <a:gd name="connsiteY31" fmla="*/ 221615 h 244475"/>
              <a:gd name="connsiteX32" fmla="*/ 224155 w 247015"/>
              <a:gd name="connsiteY32" fmla="*/ 198755 h 244475"/>
              <a:gd name="connsiteX33" fmla="*/ 201295 w 247015"/>
              <a:gd name="connsiteY33" fmla="*/ 221615 h 244475"/>
              <a:gd name="connsiteX34" fmla="*/ 224155 w 247015"/>
              <a:gd name="connsiteY34" fmla="*/ 244475 h 244475"/>
              <a:gd name="connsiteX35" fmla="*/ 123190 w 247015"/>
              <a:gd name="connsiteY35" fmla="*/ 244475 h 244475"/>
              <a:gd name="connsiteX36" fmla="*/ 146050 w 247015"/>
              <a:gd name="connsiteY36" fmla="*/ 221615 h 244475"/>
              <a:gd name="connsiteX37" fmla="*/ 123190 w 247015"/>
              <a:gd name="connsiteY37" fmla="*/ 198755 h 244475"/>
              <a:gd name="connsiteX38" fmla="*/ 100330 w 247015"/>
              <a:gd name="connsiteY38" fmla="*/ 221615 h 244475"/>
              <a:gd name="connsiteX39" fmla="*/ 123190 w 247015"/>
              <a:gd name="connsiteY39" fmla="*/ 244475 h 244475"/>
              <a:gd name="connsiteX40" fmla="*/ 22860 w 247015"/>
              <a:gd name="connsiteY40" fmla="*/ 244475 h 244475"/>
              <a:gd name="connsiteX41" fmla="*/ 45720 w 247015"/>
              <a:gd name="connsiteY41" fmla="*/ 221615 h 244475"/>
              <a:gd name="connsiteX42" fmla="*/ 22860 w 247015"/>
              <a:gd name="connsiteY42" fmla="*/ 198755 h 244475"/>
              <a:gd name="connsiteX43" fmla="*/ 0 w 247015"/>
              <a:gd name="connsiteY43" fmla="*/ 221615 h 244475"/>
              <a:gd name="connsiteX44" fmla="*/ 22860 w 247015"/>
              <a:gd name="connsiteY44" fmla="*/ 244475 h 244475"/>
            </a:gdLst>
            <a:ahLst/>
            <a:cxnLst/>
            <a:rect l="l" t="t" r="r" b="b"/>
            <a:pathLst>
              <a:path w="247015" h="244475">
                <a:moveTo>
                  <a:pt x="224155" y="45720"/>
                </a:moveTo>
                <a:cubicBezTo>
                  <a:pt x="236780" y="45720"/>
                  <a:pt x="247015" y="35485"/>
                  <a:pt x="247015" y="22860"/>
                </a:cubicBezTo>
                <a:cubicBezTo>
                  <a:pt x="247015" y="10235"/>
                  <a:pt x="236780" y="0"/>
                  <a:pt x="224155" y="0"/>
                </a:cubicBezTo>
                <a:cubicBezTo>
                  <a:pt x="211530" y="0"/>
                  <a:pt x="201295" y="10235"/>
                  <a:pt x="201295" y="22860"/>
                </a:cubicBezTo>
                <a:cubicBezTo>
                  <a:pt x="201295" y="35485"/>
                  <a:pt x="211530" y="45720"/>
                  <a:pt x="224155" y="45720"/>
                </a:cubicBezTo>
                <a:close/>
                <a:moveTo>
                  <a:pt x="123190" y="45720"/>
                </a:moveTo>
                <a:cubicBezTo>
                  <a:pt x="135815" y="45720"/>
                  <a:pt x="146050" y="35485"/>
                  <a:pt x="146050" y="22860"/>
                </a:cubicBezTo>
                <a:cubicBezTo>
                  <a:pt x="146050" y="10235"/>
                  <a:pt x="135815" y="0"/>
                  <a:pt x="123190" y="0"/>
                </a:cubicBezTo>
                <a:cubicBezTo>
                  <a:pt x="110565" y="0"/>
                  <a:pt x="100330" y="10235"/>
                  <a:pt x="100330" y="22860"/>
                </a:cubicBezTo>
                <a:cubicBezTo>
                  <a:pt x="100330" y="35485"/>
                  <a:pt x="110565" y="45720"/>
                  <a:pt x="123190" y="45720"/>
                </a:cubicBezTo>
                <a:close/>
                <a:moveTo>
                  <a:pt x="22860" y="45720"/>
                </a:moveTo>
                <a:cubicBezTo>
                  <a:pt x="35485" y="45720"/>
                  <a:pt x="45720" y="35485"/>
                  <a:pt x="45720" y="22860"/>
                </a:cubicBezTo>
                <a:cubicBezTo>
                  <a:pt x="45720" y="10235"/>
                  <a:pt x="35485" y="0"/>
                  <a:pt x="22860" y="0"/>
                </a:cubicBezTo>
                <a:cubicBezTo>
                  <a:pt x="10235" y="0"/>
                  <a:pt x="0" y="10235"/>
                  <a:pt x="0" y="22860"/>
                </a:cubicBezTo>
                <a:cubicBezTo>
                  <a:pt x="0" y="35485"/>
                  <a:pt x="10235" y="45720"/>
                  <a:pt x="22860" y="45720"/>
                </a:cubicBezTo>
                <a:close/>
                <a:moveTo>
                  <a:pt x="224155" y="145415"/>
                </a:moveTo>
                <a:cubicBezTo>
                  <a:pt x="236780" y="145415"/>
                  <a:pt x="247015" y="135180"/>
                  <a:pt x="247015" y="122555"/>
                </a:cubicBezTo>
                <a:cubicBezTo>
                  <a:pt x="247015" y="109930"/>
                  <a:pt x="236780" y="99695"/>
                  <a:pt x="224155" y="99695"/>
                </a:cubicBezTo>
                <a:cubicBezTo>
                  <a:pt x="211530" y="99695"/>
                  <a:pt x="201295" y="109930"/>
                  <a:pt x="201295" y="122555"/>
                </a:cubicBezTo>
                <a:cubicBezTo>
                  <a:pt x="201295" y="135180"/>
                  <a:pt x="211530" y="145415"/>
                  <a:pt x="224155" y="145415"/>
                </a:cubicBezTo>
                <a:close/>
                <a:moveTo>
                  <a:pt x="123190" y="145415"/>
                </a:moveTo>
                <a:cubicBezTo>
                  <a:pt x="135815" y="145415"/>
                  <a:pt x="146050" y="135180"/>
                  <a:pt x="146050" y="122555"/>
                </a:cubicBezTo>
                <a:cubicBezTo>
                  <a:pt x="146050" y="109930"/>
                  <a:pt x="135815" y="99695"/>
                  <a:pt x="123190" y="99695"/>
                </a:cubicBezTo>
                <a:cubicBezTo>
                  <a:pt x="110565" y="99695"/>
                  <a:pt x="100330" y="109930"/>
                  <a:pt x="100330" y="122555"/>
                </a:cubicBezTo>
                <a:cubicBezTo>
                  <a:pt x="100330" y="135180"/>
                  <a:pt x="110565" y="145415"/>
                  <a:pt x="123190" y="145415"/>
                </a:cubicBezTo>
                <a:close/>
                <a:moveTo>
                  <a:pt x="22860" y="145415"/>
                </a:moveTo>
                <a:cubicBezTo>
                  <a:pt x="35485" y="145415"/>
                  <a:pt x="45720" y="135180"/>
                  <a:pt x="45720" y="122555"/>
                </a:cubicBezTo>
                <a:cubicBezTo>
                  <a:pt x="45720" y="109930"/>
                  <a:pt x="35485" y="99695"/>
                  <a:pt x="22860" y="99695"/>
                </a:cubicBezTo>
                <a:cubicBezTo>
                  <a:pt x="10235" y="99695"/>
                  <a:pt x="0" y="109930"/>
                  <a:pt x="0" y="122555"/>
                </a:cubicBezTo>
                <a:cubicBezTo>
                  <a:pt x="0" y="135180"/>
                  <a:pt x="10235" y="145415"/>
                  <a:pt x="22860" y="145415"/>
                </a:cubicBezTo>
                <a:close/>
                <a:moveTo>
                  <a:pt x="224155" y="244475"/>
                </a:moveTo>
                <a:cubicBezTo>
                  <a:pt x="236780" y="244475"/>
                  <a:pt x="247015" y="234240"/>
                  <a:pt x="247015" y="221615"/>
                </a:cubicBezTo>
                <a:cubicBezTo>
                  <a:pt x="247015" y="208990"/>
                  <a:pt x="236780" y="198755"/>
                  <a:pt x="224155" y="198755"/>
                </a:cubicBezTo>
                <a:cubicBezTo>
                  <a:pt x="211530" y="198755"/>
                  <a:pt x="201295" y="208990"/>
                  <a:pt x="201295" y="221615"/>
                </a:cubicBezTo>
                <a:cubicBezTo>
                  <a:pt x="201295" y="234240"/>
                  <a:pt x="211530" y="244475"/>
                  <a:pt x="224155" y="244475"/>
                </a:cubicBezTo>
                <a:close/>
                <a:moveTo>
                  <a:pt x="123190" y="244475"/>
                </a:moveTo>
                <a:cubicBezTo>
                  <a:pt x="135815" y="244475"/>
                  <a:pt x="146050" y="234240"/>
                  <a:pt x="146050" y="221615"/>
                </a:cubicBezTo>
                <a:cubicBezTo>
                  <a:pt x="146050" y="208990"/>
                  <a:pt x="135815" y="198755"/>
                  <a:pt x="123190" y="198755"/>
                </a:cubicBezTo>
                <a:cubicBezTo>
                  <a:pt x="110565" y="198755"/>
                  <a:pt x="100330" y="208990"/>
                  <a:pt x="100330" y="221615"/>
                </a:cubicBezTo>
                <a:cubicBezTo>
                  <a:pt x="100330" y="234240"/>
                  <a:pt x="110565" y="244475"/>
                  <a:pt x="123190" y="244475"/>
                </a:cubicBezTo>
                <a:close/>
                <a:moveTo>
                  <a:pt x="22860" y="244475"/>
                </a:moveTo>
                <a:cubicBezTo>
                  <a:pt x="35485" y="244475"/>
                  <a:pt x="45720" y="234240"/>
                  <a:pt x="45720" y="221615"/>
                </a:cubicBezTo>
                <a:cubicBezTo>
                  <a:pt x="45720" y="208990"/>
                  <a:pt x="35485" y="198755"/>
                  <a:pt x="22860" y="198755"/>
                </a:cubicBezTo>
                <a:cubicBezTo>
                  <a:pt x="10235" y="198755"/>
                  <a:pt x="0" y="208990"/>
                  <a:pt x="0" y="221615"/>
                </a:cubicBezTo>
                <a:cubicBezTo>
                  <a:pt x="0" y="234240"/>
                  <a:pt x="10235" y="244475"/>
                  <a:pt x="22860" y="244475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>
            <a:off x="304800" y="575733"/>
            <a:ext cx="0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cxnSp>
        <p:nvCxnSpPr>
          <p:cNvPr id="6" name="标题 1"/>
          <p:cNvCxnSpPr/>
          <p:nvPr/>
        </p:nvCxnSpPr>
        <p:spPr>
          <a:xfrm flipH="1">
            <a:off x="304800" y="620184"/>
            <a:ext cx="12242376" cy="0"/>
          </a:xfrm>
          <a:prstGeom prst="line">
            <a:avLst/>
          </a:prstGeom>
          <a:noFill/>
          <a:ln w="6350" cap="sq">
            <a:solidFill>
              <a:schemeClr val="bg1"/>
            </a:solidFill>
            <a:prstDash val="solid"/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610881" y="4357000"/>
            <a:ext cx="4829799" cy="2378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96850" y="1964461"/>
            <a:ext cx="8230808" cy="16151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Thanks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738099" y="5027316"/>
            <a:ext cx="142335" cy="0"/>
          </a:xfrm>
          <a:prstGeom prst="line">
            <a:avLst/>
          </a:prstGeom>
          <a:noFill/>
          <a:ln w="38100" cap="sq">
            <a:solidFill>
              <a:schemeClr val="bg1"/>
            </a:solidFill>
            <a:prstDash val="solid"/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880434" y="4956030"/>
            <a:ext cx="154793" cy="154793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98311" y="5311505"/>
            <a:ext cx="3607647" cy="3978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67">
                <a:ln w="12700">
                  <a:noFill/>
                </a:ln>
                <a:solidFill>
                  <a:srgbClr val="F2F2F2">
                    <a:alpha val="23000"/>
                  </a:srgbClr>
                </a:solidFill>
                <a:latin typeface="poppins-bold"/>
                <a:ea typeface="poppins-bold"/>
                <a:cs typeface="poppins-bold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flipV="1">
            <a:off x="5124006" y="4506267"/>
            <a:ext cx="1216380" cy="0"/>
          </a:xfrm>
          <a:prstGeom prst="line">
            <a:avLst/>
          </a:prstGeom>
          <a:noFill/>
          <a:ln w="12700" cap="sq">
            <a:solidFill>
              <a:schemeClr val="bg1"/>
            </a:solidFill>
            <a:prstDash val="solid"/>
            <a:miter/>
          </a:ln>
        </p:spPr>
      </p:cxnSp>
      <p:sp>
        <p:nvSpPr>
          <p:cNvPr id="14" name="标题 1"/>
          <p:cNvSpPr txBox="1"/>
          <p:nvPr/>
        </p:nvSpPr>
        <p:spPr>
          <a:xfrm flipV="1">
            <a:off x="6340386" y="4417650"/>
            <a:ext cx="177233" cy="177233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11550199" y="5824618"/>
            <a:ext cx="476416" cy="980751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/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69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5117" y="2021109"/>
            <a:ext cx="4860000" cy="17821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06146" y="2021110"/>
            <a:ext cx="4860000" cy="17821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6146" y="4244638"/>
            <a:ext cx="4860000" cy="17821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355117" y="4244637"/>
            <a:ext cx="4860000" cy="178216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06120" y="1721082"/>
            <a:ext cx="600054" cy="60005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06120" y="3961226"/>
            <a:ext cx="600054" cy="60005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898510" y="3961226"/>
            <a:ext cx="600054" cy="60005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13817" y="2246009"/>
            <a:ext cx="3570888" cy="14674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ℎ 𝑘 = filter coefficients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13817" y="4468332"/>
            <a:ext cx="3570888" cy="14752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𝑦 𝑛 = output signal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69846" y="4468332"/>
            <a:ext cx="3570888" cy="14674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𝑁 = number of taps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69846" y="2246009"/>
            <a:ext cx="3570888" cy="14674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𝑥 𝑛 = input signal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898510" y="1721082"/>
            <a:ext cx="600054" cy="60005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48283" y="2642194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97111" y="2786194"/>
            <a:ext cx="242345" cy="2520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048283" y="4865722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192283" y="5019164"/>
            <a:ext cx="252000" cy="23311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362079" y="2632315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506080" y="2792004"/>
            <a:ext cx="252000" cy="2206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362079" y="4856176"/>
            <a:ext cx="540000" cy="54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521750" y="5000176"/>
            <a:ext cx="220658" cy="25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31211" y="1827143"/>
            <a:ext cx="549872" cy="387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923601" y="1827143"/>
            <a:ext cx="549872" cy="387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31211" y="4067287"/>
            <a:ext cx="549872" cy="387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0923601" y="4067287"/>
            <a:ext cx="549872" cy="387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General Equation: 𝑦 𝑛 = ∑ ℎ 𝑘 ∗ 𝑥 𝑛 − 𝑘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417572" y="0"/>
            <a:ext cx="2592181" cy="545996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84032" y="3430599"/>
            <a:ext cx="4320000" cy="987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Input split into blocks
Each block convolved using FFT
Results added with overlap
Efficient for long filters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84032" y="5262231"/>
            <a:ext cx="4320000" cy="8209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48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Input divided into overlapping blocks
FFT- based convolution, discarding invalid samples
Memory- efficient alternative to OLA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14988" y="2476500"/>
            <a:ext cx="4191000" cy="25908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05068" y="2858213"/>
            <a:ext cx="521226" cy="48216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05068" y="4615279"/>
            <a:ext cx="521226" cy="521226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84032" y="1738858"/>
            <a:ext cx="4320000" cy="987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09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Multiply- accumulate (MAC) for each output sample
ComplexityO(N·M) (N = input length, M = filter length)
Simple but expensive for large filters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5068" y="1181181"/>
            <a:ext cx="435153" cy="45884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79650" y="1152289"/>
            <a:ext cx="4526591" cy="480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Direct Convolution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79650" y="2854089"/>
            <a:ext cx="4526591" cy="480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Overlap-Add (OLA)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79650" y="4644789"/>
            <a:ext cx="4526591" cy="480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EC314E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Overlap-Save (OLS)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How to do Convolution??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F353A-0DDE-F508-A61B-E78E44B4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" y="980733"/>
            <a:ext cx="10793505" cy="53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8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1FB65-0D8D-6530-3807-B7D6AD80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2" y="392156"/>
            <a:ext cx="10963836" cy="5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5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26935" y="1090955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94489" y="168181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49650" y="1090955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17204" y="168181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272366" y="1090955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39920" y="168181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6935" y="1924772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Specification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6935" y="2388747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Define filter type (Low- pass, High- pass, Band- pass, Band- stop)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698292" y="4539986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Implementation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698292" y="5003962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 convolution in C/Python (float or fixed- point)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59650" y="1924772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Select Parameters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59650" y="2388747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Pass band frequency
Stop band frequency
Pass band ripple
Stop band attenuation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21007" y="4539986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Verification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21007" y="5003962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Compare float vs fixed output (RMSE, PESQ for speech signals)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82366" y="1924772"/>
            <a:ext cx="306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Compute Coefficients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282366" y="2388747"/>
            <a:ext cx="3060000" cy="11301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Using mathematical formulas (sinc + window) or tools (MATLAB/Python remez)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688293" y="3735384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955847" y="432624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411007" y="3735384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78562" y="4326245"/>
            <a:ext cx="544893" cy="93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6350" cap="sq">
            <a:solidFill>
              <a:schemeClr val="bg1"/>
            </a:solidFill>
            <a:miter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Design Steps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C314E"/>
      </a:accent1>
      <a:accent2>
        <a:srgbClr val="EF0086"/>
      </a:accent2>
      <a:accent3>
        <a:srgbClr val="EA00AF"/>
      </a:accent3>
      <a:accent4>
        <a:srgbClr val="DB00D0"/>
      </a:accent4>
      <a:accent5>
        <a:srgbClr val="B900E7"/>
      </a:accent5>
      <a:accent6>
        <a:srgbClr val="7A32F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1120</Words>
  <Application>Microsoft Office PowerPoint</Application>
  <PresentationFormat>Widescreen</PresentationFormat>
  <Paragraphs>194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Poppins</vt:lpstr>
      <vt:lpstr>poppins-bold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Saikiran Chepa</cp:lastModifiedBy>
  <cp:revision>14</cp:revision>
  <dcterms:modified xsi:type="dcterms:W3CDTF">2025-09-25T05:25:35Z</dcterms:modified>
</cp:coreProperties>
</file>